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72" r:id="rId8"/>
    <p:sldMasterId id="2147483674" r:id="rId9"/>
  </p:sldMasterIdLst>
  <p:notesMasterIdLst>
    <p:notesMasterId r:id="rId218"/>
  </p:notesMasterIdLst>
  <p:handoutMasterIdLst>
    <p:handoutMasterId r:id="rId219"/>
  </p:handoutMasterIdLst>
  <p:sldIdLst>
    <p:sldId id="462" r:id="rId10"/>
    <p:sldId id="463" r:id="rId11"/>
    <p:sldId id="464" r:id="rId12"/>
    <p:sldId id="467" r:id="rId13"/>
    <p:sldId id="487" r:id="rId14"/>
    <p:sldId id="488" r:id="rId15"/>
    <p:sldId id="489" r:id="rId16"/>
    <p:sldId id="490" r:id="rId17"/>
    <p:sldId id="491" r:id="rId18"/>
    <p:sldId id="492" r:id="rId19"/>
    <p:sldId id="493" r:id="rId20"/>
    <p:sldId id="494" r:id="rId21"/>
    <p:sldId id="495" r:id="rId22"/>
    <p:sldId id="496" r:id="rId23"/>
    <p:sldId id="688" r:id="rId24"/>
    <p:sldId id="689" r:id="rId25"/>
    <p:sldId id="499" r:id="rId26"/>
    <p:sldId id="500" r:id="rId27"/>
    <p:sldId id="501" r:id="rId28"/>
    <p:sldId id="508" r:id="rId29"/>
    <p:sldId id="509" r:id="rId30"/>
    <p:sldId id="698" r:id="rId31"/>
    <p:sldId id="690" r:id="rId32"/>
    <p:sldId id="510" r:id="rId33"/>
    <p:sldId id="511" r:id="rId34"/>
    <p:sldId id="502" r:id="rId35"/>
    <p:sldId id="503" r:id="rId36"/>
    <p:sldId id="504" r:id="rId37"/>
    <p:sldId id="505" r:id="rId38"/>
    <p:sldId id="506" r:id="rId39"/>
    <p:sldId id="507" r:id="rId40"/>
    <p:sldId id="512" r:id="rId41"/>
    <p:sldId id="513" r:id="rId42"/>
    <p:sldId id="514" r:id="rId43"/>
    <p:sldId id="515" r:id="rId44"/>
    <p:sldId id="516" r:id="rId45"/>
    <p:sldId id="699" r:id="rId46"/>
    <p:sldId id="691" r:id="rId47"/>
    <p:sldId id="517" r:id="rId48"/>
    <p:sldId id="518" r:id="rId49"/>
    <p:sldId id="519" r:id="rId50"/>
    <p:sldId id="520" r:id="rId51"/>
    <p:sldId id="521" r:id="rId52"/>
    <p:sldId id="522" r:id="rId53"/>
    <p:sldId id="523" r:id="rId54"/>
    <p:sldId id="524" r:id="rId55"/>
    <p:sldId id="525" r:id="rId56"/>
    <p:sldId id="526" r:id="rId57"/>
    <p:sldId id="527" r:id="rId58"/>
    <p:sldId id="528" r:id="rId59"/>
    <p:sldId id="529" r:id="rId60"/>
    <p:sldId id="530" r:id="rId61"/>
    <p:sldId id="531" r:id="rId62"/>
    <p:sldId id="532" r:id="rId63"/>
    <p:sldId id="533" r:id="rId64"/>
    <p:sldId id="534" r:id="rId65"/>
    <p:sldId id="535" r:id="rId66"/>
    <p:sldId id="536" r:id="rId67"/>
    <p:sldId id="537" r:id="rId68"/>
    <p:sldId id="538" r:id="rId69"/>
    <p:sldId id="540" r:id="rId70"/>
    <p:sldId id="541" r:id="rId71"/>
    <p:sldId id="539" r:id="rId72"/>
    <p:sldId id="542" r:id="rId73"/>
    <p:sldId id="700" r:id="rId74"/>
    <p:sldId id="692" r:id="rId75"/>
    <p:sldId id="543" r:id="rId76"/>
    <p:sldId id="544" r:id="rId77"/>
    <p:sldId id="545" r:id="rId78"/>
    <p:sldId id="546" r:id="rId79"/>
    <p:sldId id="547" r:id="rId80"/>
    <p:sldId id="548" r:id="rId81"/>
    <p:sldId id="549" r:id="rId82"/>
    <p:sldId id="550" r:id="rId83"/>
    <p:sldId id="551" r:id="rId84"/>
    <p:sldId id="701" r:id="rId85"/>
    <p:sldId id="693" r:id="rId86"/>
    <p:sldId id="552" r:id="rId87"/>
    <p:sldId id="553" r:id="rId88"/>
    <p:sldId id="554" r:id="rId89"/>
    <p:sldId id="555" r:id="rId90"/>
    <p:sldId id="556" r:id="rId91"/>
    <p:sldId id="702" r:id="rId92"/>
    <p:sldId id="694" r:id="rId93"/>
    <p:sldId id="561" r:id="rId94"/>
    <p:sldId id="562" r:id="rId95"/>
    <p:sldId id="563" r:id="rId96"/>
    <p:sldId id="564" r:id="rId97"/>
    <p:sldId id="565" r:id="rId98"/>
    <p:sldId id="566" r:id="rId99"/>
    <p:sldId id="567" r:id="rId100"/>
    <p:sldId id="568" r:id="rId101"/>
    <p:sldId id="569" r:id="rId102"/>
    <p:sldId id="570" r:id="rId103"/>
    <p:sldId id="571" r:id="rId104"/>
    <p:sldId id="572" r:id="rId105"/>
    <p:sldId id="573" r:id="rId106"/>
    <p:sldId id="574" r:id="rId107"/>
    <p:sldId id="575" r:id="rId108"/>
    <p:sldId id="576" r:id="rId109"/>
    <p:sldId id="577" r:id="rId110"/>
    <p:sldId id="578" r:id="rId111"/>
    <p:sldId id="579" r:id="rId112"/>
    <p:sldId id="580" r:id="rId113"/>
    <p:sldId id="581" r:id="rId114"/>
    <p:sldId id="582" r:id="rId115"/>
    <p:sldId id="583" r:id="rId116"/>
    <p:sldId id="584" r:id="rId117"/>
    <p:sldId id="585" r:id="rId118"/>
    <p:sldId id="586" r:id="rId119"/>
    <p:sldId id="703" r:id="rId120"/>
    <p:sldId id="695" r:id="rId121"/>
    <p:sldId id="587" r:id="rId122"/>
    <p:sldId id="588" r:id="rId123"/>
    <p:sldId id="589" r:id="rId124"/>
    <p:sldId id="590" r:id="rId125"/>
    <p:sldId id="591" r:id="rId126"/>
    <p:sldId id="592" r:id="rId127"/>
    <p:sldId id="593" r:id="rId128"/>
    <p:sldId id="594" r:id="rId129"/>
    <p:sldId id="595" r:id="rId130"/>
    <p:sldId id="596" r:id="rId131"/>
    <p:sldId id="597" r:id="rId132"/>
    <p:sldId id="598" r:id="rId133"/>
    <p:sldId id="599" r:id="rId134"/>
    <p:sldId id="600" r:id="rId135"/>
    <p:sldId id="601" r:id="rId136"/>
    <p:sldId id="602" r:id="rId137"/>
    <p:sldId id="603" r:id="rId138"/>
    <p:sldId id="604" r:id="rId139"/>
    <p:sldId id="605" r:id="rId140"/>
    <p:sldId id="606" r:id="rId141"/>
    <p:sldId id="607" r:id="rId142"/>
    <p:sldId id="608" r:id="rId143"/>
    <p:sldId id="609" r:id="rId144"/>
    <p:sldId id="610" r:id="rId145"/>
    <p:sldId id="611" r:id="rId146"/>
    <p:sldId id="612" r:id="rId147"/>
    <p:sldId id="613" r:id="rId148"/>
    <p:sldId id="614" r:id="rId149"/>
    <p:sldId id="615" r:id="rId150"/>
    <p:sldId id="616" r:id="rId151"/>
    <p:sldId id="617" r:id="rId152"/>
    <p:sldId id="618" r:id="rId153"/>
    <p:sldId id="619" r:id="rId154"/>
    <p:sldId id="704" r:id="rId155"/>
    <p:sldId id="696" r:id="rId156"/>
    <p:sldId id="620" r:id="rId157"/>
    <p:sldId id="621" r:id="rId158"/>
    <p:sldId id="622" r:id="rId159"/>
    <p:sldId id="623" r:id="rId160"/>
    <p:sldId id="624" r:id="rId161"/>
    <p:sldId id="625" r:id="rId162"/>
    <p:sldId id="626" r:id="rId163"/>
    <p:sldId id="627" r:id="rId164"/>
    <p:sldId id="628" r:id="rId165"/>
    <p:sldId id="629" r:id="rId166"/>
    <p:sldId id="630" r:id="rId167"/>
    <p:sldId id="631" r:id="rId168"/>
    <p:sldId id="632" r:id="rId169"/>
    <p:sldId id="633" r:id="rId170"/>
    <p:sldId id="634" r:id="rId171"/>
    <p:sldId id="635" r:id="rId172"/>
    <p:sldId id="636" r:id="rId173"/>
    <p:sldId id="637" r:id="rId174"/>
    <p:sldId id="638" r:id="rId175"/>
    <p:sldId id="705" r:id="rId176"/>
    <p:sldId id="697" r:id="rId177"/>
    <p:sldId id="639" r:id="rId178"/>
    <p:sldId id="640" r:id="rId179"/>
    <p:sldId id="641" r:id="rId180"/>
    <p:sldId id="642" r:id="rId181"/>
    <p:sldId id="643" r:id="rId182"/>
    <p:sldId id="644" r:id="rId183"/>
    <p:sldId id="645" r:id="rId184"/>
    <p:sldId id="646" r:id="rId185"/>
    <p:sldId id="647" r:id="rId186"/>
    <p:sldId id="648" r:id="rId187"/>
    <p:sldId id="649" r:id="rId188"/>
    <p:sldId id="650" r:id="rId189"/>
    <p:sldId id="651" r:id="rId190"/>
    <p:sldId id="652" r:id="rId191"/>
    <p:sldId id="653" r:id="rId192"/>
    <p:sldId id="654" r:id="rId193"/>
    <p:sldId id="655" r:id="rId194"/>
    <p:sldId id="656" r:id="rId195"/>
    <p:sldId id="657" r:id="rId196"/>
    <p:sldId id="658" r:id="rId197"/>
    <p:sldId id="659" r:id="rId198"/>
    <p:sldId id="660" r:id="rId199"/>
    <p:sldId id="661" r:id="rId200"/>
    <p:sldId id="662" r:id="rId201"/>
    <p:sldId id="663" r:id="rId202"/>
    <p:sldId id="664" r:id="rId203"/>
    <p:sldId id="665" r:id="rId204"/>
    <p:sldId id="666" r:id="rId205"/>
    <p:sldId id="667" r:id="rId206"/>
    <p:sldId id="668" r:id="rId207"/>
    <p:sldId id="669" r:id="rId208"/>
    <p:sldId id="670" r:id="rId209"/>
    <p:sldId id="671" r:id="rId210"/>
    <p:sldId id="672" r:id="rId211"/>
    <p:sldId id="673" r:id="rId212"/>
    <p:sldId id="674" r:id="rId213"/>
    <p:sldId id="675" r:id="rId214"/>
    <p:sldId id="676" r:id="rId215"/>
    <p:sldId id="706" r:id="rId216"/>
    <p:sldId id="264" r:id="rId2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ngtao li" initials="f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B26"/>
    <a:srgbClr val="49504F"/>
    <a:srgbClr val="B70006"/>
    <a:srgbClr val="FFFFE4"/>
    <a:srgbClr val="919191"/>
    <a:srgbClr val="333333"/>
    <a:srgbClr val="FFFFFF"/>
    <a:srgbClr val="B60206"/>
    <a:srgbClr val="D9D9D9"/>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50" autoAdjust="0"/>
    <p:restoredTop sz="95306" autoAdjust="0"/>
  </p:normalViewPr>
  <p:slideViewPr>
    <p:cSldViewPr snapToGrid="0">
      <p:cViewPr varScale="1">
        <p:scale>
          <a:sx n="97" d="100"/>
          <a:sy n="97" d="100"/>
        </p:scale>
        <p:origin x="232" y="632"/>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Master" Target="slideMasters/slideMaster8.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3" Type="http://schemas.openxmlformats.org/officeDocument/2006/relationships/commentAuthors" Target="commentAuthors.xml"/><Relationship Id="rId222" Type="http://schemas.openxmlformats.org/officeDocument/2006/relationships/tableStyles" Target="tableStyles.xml"/><Relationship Id="rId221" Type="http://schemas.openxmlformats.org/officeDocument/2006/relationships/viewProps" Target="viewProps.xml"/><Relationship Id="rId220" Type="http://schemas.openxmlformats.org/officeDocument/2006/relationships/presProps" Target="presProps.xml"/><Relationship Id="rId22" Type="http://schemas.openxmlformats.org/officeDocument/2006/relationships/slide" Target="slides/slide13.xml"/><Relationship Id="rId219" Type="http://schemas.openxmlformats.org/officeDocument/2006/relationships/handoutMaster" Target="handoutMasters/handoutMaster1.xml"/><Relationship Id="rId218" Type="http://schemas.openxmlformats.org/officeDocument/2006/relationships/notesMaster" Target="notesMasters/notesMaster1.xml"/><Relationship Id="rId217" Type="http://schemas.openxmlformats.org/officeDocument/2006/relationships/slide" Target="slides/slide208.xml"/><Relationship Id="rId216" Type="http://schemas.openxmlformats.org/officeDocument/2006/relationships/slide" Target="slides/slide207.xml"/><Relationship Id="rId215" Type="http://schemas.openxmlformats.org/officeDocument/2006/relationships/slide" Target="slides/slide206.xml"/><Relationship Id="rId214" Type="http://schemas.openxmlformats.org/officeDocument/2006/relationships/slide" Target="slides/slide205.xml"/><Relationship Id="rId213" Type="http://schemas.openxmlformats.org/officeDocument/2006/relationships/slide" Target="slides/slide204.xml"/><Relationship Id="rId212" Type="http://schemas.openxmlformats.org/officeDocument/2006/relationships/slide" Target="slides/slide203.xml"/><Relationship Id="rId211" Type="http://schemas.openxmlformats.org/officeDocument/2006/relationships/slide" Target="slides/slide202.xml"/><Relationship Id="rId210" Type="http://schemas.openxmlformats.org/officeDocument/2006/relationships/slide" Target="slides/slide201.xml"/><Relationship Id="rId21" Type="http://schemas.openxmlformats.org/officeDocument/2006/relationships/slide" Target="slides/slide12.xml"/><Relationship Id="rId209" Type="http://schemas.openxmlformats.org/officeDocument/2006/relationships/slide" Target="slides/slide200.xml"/><Relationship Id="rId208" Type="http://schemas.openxmlformats.org/officeDocument/2006/relationships/slide" Target="slides/slide199.xml"/><Relationship Id="rId207" Type="http://schemas.openxmlformats.org/officeDocument/2006/relationships/slide" Target="slides/slide198.xml"/><Relationship Id="rId206" Type="http://schemas.openxmlformats.org/officeDocument/2006/relationships/slide" Target="slides/slide197.xml"/><Relationship Id="rId205" Type="http://schemas.openxmlformats.org/officeDocument/2006/relationships/slide" Target="slides/slide196.xml"/><Relationship Id="rId204" Type="http://schemas.openxmlformats.org/officeDocument/2006/relationships/slide" Target="slides/slide195.xml"/><Relationship Id="rId203" Type="http://schemas.openxmlformats.org/officeDocument/2006/relationships/slide" Target="slides/slide194.xml"/><Relationship Id="rId202" Type="http://schemas.openxmlformats.org/officeDocument/2006/relationships/slide" Target="slides/slide193.xml"/><Relationship Id="rId201" Type="http://schemas.openxmlformats.org/officeDocument/2006/relationships/slide" Target="slides/slide192.xml"/><Relationship Id="rId200" Type="http://schemas.openxmlformats.org/officeDocument/2006/relationships/slide" Target="slides/slide191.xml"/><Relationship Id="rId20" Type="http://schemas.openxmlformats.org/officeDocument/2006/relationships/slide" Target="slides/slide11.xml"/><Relationship Id="rId2" Type="http://schemas.openxmlformats.org/officeDocument/2006/relationships/theme" Target="theme/theme1.xml"/><Relationship Id="rId199" Type="http://schemas.openxmlformats.org/officeDocument/2006/relationships/slide" Target="slides/slide190.xml"/><Relationship Id="rId198" Type="http://schemas.openxmlformats.org/officeDocument/2006/relationships/slide" Target="slides/slide189.xml"/><Relationship Id="rId197" Type="http://schemas.openxmlformats.org/officeDocument/2006/relationships/slide" Target="slides/slide188.xml"/><Relationship Id="rId196" Type="http://schemas.openxmlformats.org/officeDocument/2006/relationships/slide" Target="slides/slide187.xml"/><Relationship Id="rId195" Type="http://schemas.openxmlformats.org/officeDocument/2006/relationships/slide" Target="slides/slide186.xml"/><Relationship Id="rId194" Type="http://schemas.openxmlformats.org/officeDocument/2006/relationships/slide" Target="slides/slide185.xml"/><Relationship Id="rId193" Type="http://schemas.openxmlformats.org/officeDocument/2006/relationships/slide" Target="slides/slide184.xml"/><Relationship Id="rId192" Type="http://schemas.openxmlformats.org/officeDocument/2006/relationships/slide" Target="slides/slide183.xml"/><Relationship Id="rId191" Type="http://schemas.openxmlformats.org/officeDocument/2006/relationships/slide" Target="slides/slide182.xml"/><Relationship Id="rId190" Type="http://schemas.openxmlformats.org/officeDocument/2006/relationships/slide" Target="slides/slide181.xml"/><Relationship Id="rId19" Type="http://schemas.openxmlformats.org/officeDocument/2006/relationships/slide" Target="slides/slide10.xml"/><Relationship Id="rId189" Type="http://schemas.openxmlformats.org/officeDocument/2006/relationships/slide" Target="slides/slide180.xml"/><Relationship Id="rId188" Type="http://schemas.openxmlformats.org/officeDocument/2006/relationships/slide" Target="slides/slide179.xml"/><Relationship Id="rId187" Type="http://schemas.openxmlformats.org/officeDocument/2006/relationships/slide" Target="slides/slide178.xml"/><Relationship Id="rId186" Type="http://schemas.openxmlformats.org/officeDocument/2006/relationships/slide" Target="slides/slide177.xml"/><Relationship Id="rId185" Type="http://schemas.openxmlformats.org/officeDocument/2006/relationships/slide" Target="slides/slide176.xml"/><Relationship Id="rId184" Type="http://schemas.openxmlformats.org/officeDocument/2006/relationships/slide" Target="slides/slide175.xml"/><Relationship Id="rId183" Type="http://schemas.openxmlformats.org/officeDocument/2006/relationships/slide" Target="slides/slide174.xml"/><Relationship Id="rId182" Type="http://schemas.openxmlformats.org/officeDocument/2006/relationships/slide" Target="slides/slide173.xml"/><Relationship Id="rId181" Type="http://schemas.openxmlformats.org/officeDocument/2006/relationships/slide" Target="slides/slide172.xml"/><Relationship Id="rId180" Type="http://schemas.openxmlformats.org/officeDocument/2006/relationships/slide" Target="slides/slide171.xml"/><Relationship Id="rId18" Type="http://schemas.openxmlformats.org/officeDocument/2006/relationships/slide" Target="slides/slide9.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176" Type="http://schemas.openxmlformats.org/officeDocument/2006/relationships/slide" Target="slides/slide167.xml"/><Relationship Id="rId175" Type="http://schemas.openxmlformats.org/officeDocument/2006/relationships/slide" Target="slides/slide166.xml"/><Relationship Id="rId174" Type="http://schemas.openxmlformats.org/officeDocument/2006/relationships/slide" Target="slides/slide165.xml"/><Relationship Id="rId173" Type="http://schemas.openxmlformats.org/officeDocument/2006/relationships/slide" Target="slides/slide164.xml"/><Relationship Id="rId172" Type="http://schemas.openxmlformats.org/officeDocument/2006/relationships/slide" Target="slides/slide163.xml"/><Relationship Id="rId171" Type="http://schemas.openxmlformats.org/officeDocument/2006/relationships/slide" Target="slides/slide162.xml"/><Relationship Id="rId170" Type="http://schemas.openxmlformats.org/officeDocument/2006/relationships/slide" Target="slides/slide161.xml"/><Relationship Id="rId17" Type="http://schemas.openxmlformats.org/officeDocument/2006/relationships/slide" Target="slides/slide8.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165" Type="http://schemas.openxmlformats.org/officeDocument/2006/relationships/slide" Target="slides/slide156.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1" Type="http://schemas.openxmlformats.org/officeDocument/2006/relationships/slide" Target="slides/slide152.xml"/><Relationship Id="rId160" Type="http://schemas.openxmlformats.org/officeDocument/2006/relationships/slide" Target="slides/slide151.xml"/><Relationship Id="rId16" Type="http://schemas.openxmlformats.org/officeDocument/2006/relationships/slide" Target="slides/slide7.xml"/><Relationship Id="rId159" Type="http://schemas.openxmlformats.org/officeDocument/2006/relationships/slide" Target="slides/slide150.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54" Type="http://schemas.openxmlformats.org/officeDocument/2006/relationships/slide" Target="slides/slide145.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0" Type="http://schemas.openxmlformats.org/officeDocument/2006/relationships/slide" Target="slides/slide141.xml"/><Relationship Id="rId15" Type="http://schemas.openxmlformats.org/officeDocument/2006/relationships/slide" Target="slides/slide6.xml"/><Relationship Id="rId149" Type="http://schemas.openxmlformats.org/officeDocument/2006/relationships/slide" Target="slides/slide140.xml"/><Relationship Id="rId148" Type="http://schemas.openxmlformats.org/officeDocument/2006/relationships/slide" Target="slides/slide139.xml"/><Relationship Id="rId147" Type="http://schemas.openxmlformats.org/officeDocument/2006/relationships/slide" Target="slides/slide138.xml"/><Relationship Id="rId146" Type="http://schemas.openxmlformats.org/officeDocument/2006/relationships/slide" Target="slides/slide137.xml"/><Relationship Id="rId145" Type="http://schemas.openxmlformats.org/officeDocument/2006/relationships/slide" Target="slides/slide136.xml"/><Relationship Id="rId144" Type="http://schemas.openxmlformats.org/officeDocument/2006/relationships/slide" Target="slides/slide135.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14" Type="http://schemas.openxmlformats.org/officeDocument/2006/relationships/slide" Target="slides/slide5.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 Type="http://schemas.openxmlformats.org/officeDocument/2006/relationships/slide" Target="slides/slide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121" Type="http://schemas.openxmlformats.org/officeDocument/2006/relationships/slide" Target="slides/slide112.xml"/><Relationship Id="rId120" Type="http://schemas.openxmlformats.org/officeDocument/2006/relationships/slide" Target="slides/slide111.xml"/><Relationship Id="rId12" Type="http://schemas.openxmlformats.org/officeDocument/2006/relationships/slide" Target="slides/slide3.xml"/><Relationship Id="rId119" Type="http://schemas.openxmlformats.org/officeDocument/2006/relationships/slide" Target="slides/slide110.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slide" Target="slides/slide2.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5" Type="http://schemas.openxmlformats.org/officeDocument/2006/relationships/theme" Target="../theme/theme6.xml"/><Relationship Id="rId14" Type="http://schemas.openxmlformats.org/officeDocument/2006/relationships/image" Target="../media/image4.png"/><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5.png"/><Relationship Id="rId1" Type="http://schemas.openxmlformats.org/officeDocument/2006/relationships/slideLayout" Target="../slideLayouts/slideLayout1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5.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6.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7.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8.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9.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1.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2.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3.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7.png"/><Relationship Id="rId1" Type="http://schemas.openxmlformats.org/officeDocument/2006/relationships/image" Target="../media/image96.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8.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9.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0.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2.png"/><Relationship Id="rId1" Type="http://schemas.openxmlformats.org/officeDocument/2006/relationships/image" Target="../media/image101.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4.png"/><Relationship Id="rId1" Type="http://schemas.openxmlformats.org/officeDocument/2006/relationships/image" Target="../media/image10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5.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6.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7.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9.png"/><Relationship Id="rId1" Type="http://schemas.openxmlformats.org/officeDocument/2006/relationships/image" Target="../media/image108.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0.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2.png"/><Relationship Id="rId1" Type="http://schemas.openxmlformats.org/officeDocument/2006/relationships/image" Target="../media/image111.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3.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4.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5.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7.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9.png"/><Relationship Id="rId1" Type="http://schemas.openxmlformats.org/officeDocument/2006/relationships/image" Target="../media/image118.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0.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1.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2.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3.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4.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5.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6.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8.png"/><Relationship Id="rId1" Type="http://schemas.openxmlformats.org/officeDocument/2006/relationships/image" Target="../media/image12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9.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0.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1.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2.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3.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5.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7.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8.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9.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0.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1.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2.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3.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4.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5.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7.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8.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9.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0.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1.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2.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5.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6.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7.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8.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9.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1.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2.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3.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4.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5.pn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6.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7.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69.png"/><Relationship Id="rId1" Type="http://schemas.openxmlformats.org/officeDocument/2006/relationships/image" Target="../media/image1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0.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1.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2.png"/></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4.png"/><Relationship Id="rId1" Type="http://schemas.openxmlformats.org/officeDocument/2006/relationships/image" Target="../media/image173.png"/></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6.png"/><Relationship Id="rId1" Type="http://schemas.openxmlformats.org/officeDocument/2006/relationships/image" Target="../media/image175.png"/></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8.png"/><Relationship Id="rId1" Type="http://schemas.openxmlformats.org/officeDocument/2006/relationships/image" Target="../media/image177.png"/></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9.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0.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1.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2.png"/></Relationships>
</file>

<file path=ppt/slides/_rels/slide20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84.png"/><Relationship Id="rId1" Type="http://schemas.openxmlformats.org/officeDocument/2006/relationships/image" Target="../media/image183.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5.pn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6.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8.png"/><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0.png"/><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4.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7.png"/><Relationship Id="rId1" Type="http://schemas.openxmlformats.org/officeDocument/2006/relationships/image" Target="../media/image6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8.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3.png"/><Relationship Id="rId1"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7.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2.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Excel</a:t>
            </a:r>
            <a:r>
              <a:rPr kumimoji="1" lang="zh-CN" altLang="en-US" dirty="0"/>
              <a:t>数据分析</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数据分析工作的四大步骤</a:t>
            </a:r>
            <a:endParaRPr lang="zh-CN" altLang="en-US"/>
          </a:p>
        </p:txBody>
      </p:sp>
      <p:sp>
        <p:nvSpPr>
          <p:cNvPr id="3" name="文本占位符 2"/>
          <p:cNvSpPr>
            <a:spLocks noGrp="1"/>
          </p:cNvSpPr>
          <p:nvPr>
            <p:ph type="body" sz="quarter" idx="10"/>
          </p:nvPr>
        </p:nvSpPr>
        <p:spPr/>
        <p:txBody>
          <a:bodyPr/>
          <a:p>
            <a:r>
              <a:rPr lang="zh-CN" altLang="en-US"/>
              <a:t>数据收集(采集)</a:t>
            </a:r>
            <a:endParaRPr lang="zh-CN" altLang="en-US"/>
          </a:p>
        </p:txBody>
      </p:sp>
      <p:sp>
        <p:nvSpPr>
          <p:cNvPr id="4" name="文本占位符 3"/>
          <p:cNvSpPr>
            <a:spLocks noGrp="1"/>
          </p:cNvSpPr>
          <p:nvPr>
            <p:ph type="body" sz="quarter" idx="11"/>
          </p:nvPr>
        </p:nvSpPr>
        <p:spPr/>
        <p:txBody>
          <a:bodyPr/>
          <a:p>
            <a:r>
              <a:rPr lang="zh-CN" altLang="en-US"/>
              <a:t>数据采集是整个数据分析工作的起点，所采集和加取的全不全、对不对，直接决定数据分析工作的质量，影后续所有的环节。</a:t>
            </a:r>
            <a:endParaRPr lang="zh-CN" altLang="en-US"/>
          </a:p>
          <a:p>
            <a:r>
              <a:rPr lang="zh-CN" altLang="en-US"/>
              <a:t>1）埋点</a:t>
            </a:r>
            <a:endParaRPr lang="zh-CN" altLang="en-US"/>
          </a:p>
          <a:p>
            <a:r>
              <a:rPr lang="zh-CN" altLang="en-US"/>
              <a:t>是针对特定用户行为或事件进行捕获、处理和发送的相关技术及其实施过程。</a:t>
            </a:r>
            <a:endParaRPr lang="zh-CN" altLang="en-US"/>
          </a:p>
          <a:p>
            <a:r>
              <a:rPr lang="zh-CN" altLang="en-US"/>
              <a:t>2）爬虫</a:t>
            </a:r>
            <a:endParaRPr lang="zh-CN" altLang="en-US"/>
          </a:p>
          <a:p>
            <a:r>
              <a:rPr lang="zh-CN" altLang="en-US"/>
              <a:t>利用代码模拟人的行为去各个网站抓取数据</a:t>
            </a:r>
            <a:endParaRPr lang="zh-CN" altLang="en-US"/>
          </a:p>
          <a:p>
            <a:r>
              <a:rPr lang="zh-CN" altLang="en-US"/>
              <a:t>3）程序应用接口(API)</a:t>
            </a:r>
            <a:endParaRPr lang="zh-CN" altLang="en-US"/>
          </a:p>
          <a:p>
            <a:r>
              <a:rPr lang="zh-CN" altLang="en-US"/>
              <a:t>连接各种软件系统，为了能在各系统之间共享数据而开放的技术接口管道。</a:t>
            </a:r>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圆环图也可以展示各数据项目的比例，增加圆环图的层数，还可以体现数据项目随时间或其他因素变化时的比例</a:t>
            </a:r>
            <a:endParaRPr lang="zh-CN" altLang="en-US"/>
          </a:p>
          <a:p>
            <a:r>
              <a:rPr lang="zh-CN" altLang="en-US"/>
              <a:t>如下图所示，从图中不仅展示了不同年份的店铺销售额比例，还可比较同一店铺在不同年份的销售额比例大小。</a:t>
            </a:r>
            <a:endParaRPr lang="zh-CN" altLang="en-US"/>
          </a:p>
        </p:txBody>
      </p:sp>
      <p:pic>
        <p:nvPicPr>
          <p:cNvPr id="20" name="Picture"/>
          <p:cNvPicPr>
            <a:picLocks noChangeAspect="1" noChangeArrowheads="1"/>
          </p:cNvPicPr>
          <p:nvPr/>
        </p:nvPicPr>
        <p:blipFill>
          <a:blip r:embed="rId1"/>
          <a:stretch>
            <a:fillRect/>
          </a:stretch>
        </p:blipFill>
        <p:spPr>
          <a:xfrm>
            <a:off x="3216910" y="2994978"/>
            <a:ext cx="2570480" cy="254444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饼图</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复合饼图</a:t>
            </a:r>
            <a:endParaRPr lang="zh-CN" altLang="en-US"/>
          </a:p>
          <a:p>
            <a:r>
              <a:rPr lang="zh-CN" altLang="en-US"/>
              <a:t>用来展示不同数据项目的占比，及其中一个数据项目所包含的分类占比。</a:t>
            </a:r>
            <a:endParaRPr lang="zh-CN" altLang="en-US"/>
          </a:p>
        </p:txBody>
      </p:sp>
      <p:pic>
        <p:nvPicPr>
          <p:cNvPr id="21" name="Picture"/>
          <p:cNvPicPr>
            <a:picLocks noChangeAspect="1" noChangeArrowheads="1"/>
          </p:cNvPicPr>
          <p:nvPr/>
        </p:nvPicPr>
        <p:blipFill>
          <a:blip r:embed="rId1"/>
          <a:stretch>
            <a:fillRect/>
          </a:stretch>
        </p:blipFill>
        <p:spPr>
          <a:xfrm>
            <a:off x="2727960" y="3058160"/>
            <a:ext cx="5334000" cy="3036570"/>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饼图</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常用的图表类型</a:t>
            </a:r>
            <a:endParaRPr lang="zh-CN" altLang="en-US"/>
          </a:p>
        </p:txBody>
      </p:sp>
      <p:sp>
        <p:nvSpPr>
          <p:cNvPr id="3" name="文本占位符 2"/>
          <p:cNvSpPr>
            <a:spLocks noGrp="1"/>
          </p:cNvSpPr>
          <p:nvPr>
            <p:ph type="body" sz="quarter" idx="10"/>
          </p:nvPr>
        </p:nvSpPr>
        <p:spPr/>
        <p:txBody>
          <a:bodyPr/>
          <a:p>
            <a:r>
              <a:rPr lang="zh-CN" altLang="en-US"/>
              <a:t>面积图</a:t>
            </a:r>
            <a:endParaRPr lang="zh-CN" altLang="en-US"/>
          </a:p>
        </p:txBody>
      </p:sp>
      <p:sp>
        <p:nvSpPr>
          <p:cNvPr id="4" name="文本占位符 3"/>
          <p:cNvSpPr>
            <a:spLocks noGrp="1"/>
          </p:cNvSpPr>
          <p:nvPr>
            <p:ph type="body" sz="quarter" idx="11"/>
          </p:nvPr>
        </p:nvSpPr>
        <p:spPr/>
        <p:txBody>
          <a:bodyPr/>
          <a:p>
            <a:r>
              <a:rPr lang="zh-CN" altLang="en-US"/>
              <a:t>1.普通面积图</a:t>
            </a:r>
            <a:endParaRPr lang="zh-CN" altLang="en-US"/>
          </a:p>
          <a:p>
            <a:r>
              <a:rPr lang="zh-CN" altLang="en-US"/>
              <a:t>如下图所示，体现了数据项目随着时间变化的趋势及累计的量。</a:t>
            </a:r>
            <a:endParaRPr lang="zh-CN" altLang="en-US"/>
          </a:p>
          <a:p>
            <a:r>
              <a:rPr lang="zh-CN" altLang="en-US"/>
              <a:t>从图中可以分析北京店销售额变化趋势，也能分析在各个时间，北京店的累计销售额。</a:t>
            </a:r>
            <a:endParaRPr lang="zh-CN" altLang="en-US"/>
          </a:p>
        </p:txBody>
      </p:sp>
      <p:pic>
        <p:nvPicPr>
          <p:cNvPr id="22" name="Picture"/>
          <p:cNvPicPr>
            <a:picLocks noChangeAspect="1" noChangeArrowheads="1"/>
          </p:cNvPicPr>
          <p:nvPr/>
        </p:nvPicPr>
        <p:blipFill>
          <a:blip r:embed="rId1"/>
          <a:stretch>
            <a:fillRect/>
          </a:stretch>
        </p:blipFill>
        <p:spPr>
          <a:xfrm>
            <a:off x="2720340" y="2879090"/>
            <a:ext cx="3708400" cy="2774950"/>
          </a:xfrm>
          <a:prstGeom prst="rect">
            <a:avLst/>
          </a:prstGeom>
          <a:noFill/>
          <a:ln w="9525">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1.堆积面积图</a:t>
            </a:r>
            <a:endParaRPr lang="zh-CN" altLang="en-US"/>
          </a:p>
          <a:p>
            <a:r>
              <a:rPr lang="zh-CN" altLang="en-US"/>
              <a:t>将所有数据项目在各时间点上的数据累计到一起，不仅体现了单项数据的变化趋势</a:t>
            </a:r>
            <a:endParaRPr lang="zh-CN" altLang="en-US"/>
          </a:p>
          <a:p>
            <a:r>
              <a:rPr lang="zh-CN" altLang="en-US"/>
              <a:t>还体现了所有数据的变化趋势和量的累加。</a:t>
            </a:r>
            <a:endParaRPr lang="zh-CN" altLang="en-US"/>
          </a:p>
        </p:txBody>
      </p:sp>
      <p:pic>
        <p:nvPicPr>
          <p:cNvPr id="23" name="Picture"/>
          <p:cNvPicPr>
            <a:picLocks noChangeAspect="1" noChangeArrowheads="1"/>
          </p:cNvPicPr>
          <p:nvPr/>
        </p:nvPicPr>
        <p:blipFill>
          <a:blip r:embed="rId1"/>
          <a:stretch>
            <a:fillRect/>
          </a:stretch>
        </p:blipFill>
        <p:spPr>
          <a:xfrm>
            <a:off x="2892425" y="3139123"/>
            <a:ext cx="3529330" cy="273621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面积图</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1.百分比堆积面积图</a:t>
            </a:r>
            <a:endParaRPr lang="zh-CN" altLang="en-US"/>
          </a:p>
          <a:p>
            <a:r>
              <a:rPr lang="zh-CN" altLang="en-US"/>
              <a:t>体现了数据项目占总值的百分比变化趋势。在百分比堆积面积图的每个时间点上，所有项目的累计值都为100%。</a:t>
            </a:r>
            <a:endParaRPr lang="zh-CN" altLang="en-US"/>
          </a:p>
          <a:p>
            <a:r>
              <a:rPr lang="zh-CN" altLang="en-US"/>
              <a:t>如下图所示，从图中可以分析出不同时间点，三个分店的销售额比例，以及三个分店的销售额比例变化。</a:t>
            </a:r>
            <a:endParaRPr lang="zh-CN" altLang="en-US"/>
          </a:p>
        </p:txBody>
      </p:sp>
      <p:pic>
        <p:nvPicPr>
          <p:cNvPr id="24" name="Picture"/>
          <p:cNvPicPr>
            <a:picLocks noChangeAspect="1" noChangeArrowheads="1"/>
          </p:cNvPicPr>
          <p:nvPr/>
        </p:nvPicPr>
        <p:blipFill>
          <a:blip r:embed="rId1"/>
          <a:stretch>
            <a:fillRect/>
          </a:stretch>
        </p:blipFill>
        <p:spPr>
          <a:xfrm>
            <a:off x="3135313" y="3419793"/>
            <a:ext cx="4117975" cy="266001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面积图</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常用的图表类型</a:t>
            </a:r>
            <a:endParaRPr lang="zh-CN" altLang="en-US"/>
          </a:p>
        </p:txBody>
      </p:sp>
      <p:sp>
        <p:nvSpPr>
          <p:cNvPr id="3" name="文本占位符 2"/>
          <p:cNvSpPr>
            <a:spLocks noGrp="1"/>
          </p:cNvSpPr>
          <p:nvPr>
            <p:ph type="body" sz="quarter" idx="10"/>
          </p:nvPr>
        </p:nvSpPr>
        <p:spPr/>
        <p:txBody>
          <a:bodyPr/>
          <a:p>
            <a:r>
              <a:rPr lang="zh-CN" altLang="en-US"/>
              <a:t> 散点图</a:t>
            </a:r>
            <a:endParaRPr lang="zh-CN" altLang="en-US"/>
          </a:p>
        </p:txBody>
      </p:sp>
      <p:sp>
        <p:nvSpPr>
          <p:cNvPr id="4" name="文本占位符 3"/>
          <p:cNvSpPr>
            <a:spLocks noGrp="1"/>
          </p:cNvSpPr>
          <p:nvPr>
            <p:ph type="body" sz="quarter" idx="11"/>
          </p:nvPr>
        </p:nvSpPr>
        <p:spPr/>
        <p:txBody>
          <a:bodyPr/>
          <a:p>
            <a:r>
              <a:rPr lang="zh-CN" altLang="en-US"/>
              <a:t>1.散点图/带平滑线和数据标记的散点图</a:t>
            </a:r>
            <a:endParaRPr lang="zh-CN" altLang="en-US"/>
          </a:p>
          <a:p>
            <a:r>
              <a:rPr lang="zh-CN" altLang="en-US"/>
              <a:t>散点图用来分析两个变量之间的关系，或数据项目的分布。</a:t>
            </a:r>
            <a:endParaRPr lang="zh-CN" altLang="en-US"/>
          </a:p>
          <a:p>
            <a:r>
              <a:rPr lang="zh-CN" altLang="en-US"/>
              <a:t>每个数据点都由X值和Y值构成。不仅显示了两个变量间的关系，还能通过平滑线进一步强调关系的程度。</a:t>
            </a:r>
            <a:endParaRPr lang="zh-CN" altLang="en-US"/>
          </a:p>
        </p:txBody>
      </p:sp>
      <p:pic>
        <p:nvPicPr>
          <p:cNvPr id="25" name="Picture"/>
          <p:cNvPicPr>
            <a:picLocks noChangeAspect="1" noChangeArrowheads="1"/>
          </p:cNvPicPr>
          <p:nvPr/>
        </p:nvPicPr>
        <p:blipFill>
          <a:blip r:embed="rId1"/>
          <a:stretch>
            <a:fillRect/>
          </a:stretch>
        </p:blipFill>
        <p:spPr>
          <a:xfrm>
            <a:off x="2573020" y="3624263"/>
            <a:ext cx="5334000" cy="1886585"/>
          </a:xfrm>
          <a:prstGeom prst="rect">
            <a:avLst/>
          </a:prstGeom>
          <a:noFill/>
          <a:ln w="9525">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气泡图和三维气泡图</a:t>
            </a:r>
            <a:endParaRPr lang="zh-CN" altLang="en-US"/>
          </a:p>
          <a:p>
            <a:r>
              <a:rPr lang="zh-CN" altLang="en-US"/>
              <a:t>如果需要体现三个变量之间的关系，就要选择气泡图或三维气泡图。</a:t>
            </a:r>
            <a:endParaRPr lang="zh-CN" altLang="en-US"/>
          </a:p>
          <a:p>
            <a:r>
              <a:rPr lang="zh-CN" altLang="en-US"/>
              <a:t>因为变量的增加，可以多出一个分析维度，从而发现更多信息。</a:t>
            </a:r>
            <a:endParaRPr lang="zh-CN" altLang="en-US"/>
          </a:p>
        </p:txBody>
      </p:sp>
      <p:pic>
        <p:nvPicPr>
          <p:cNvPr id="26" name="Picture"/>
          <p:cNvPicPr>
            <a:picLocks noChangeAspect="1" noChangeArrowheads="1"/>
          </p:cNvPicPr>
          <p:nvPr/>
        </p:nvPicPr>
        <p:blipFill>
          <a:blip r:embed="rId1"/>
          <a:stretch>
            <a:fillRect/>
          </a:stretch>
        </p:blipFill>
        <p:spPr>
          <a:xfrm>
            <a:off x="1743710" y="3245168"/>
            <a:ext cx="5334000" cy="240728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 散点图</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1.气泡图和三维气泡图</a:t>
            </a:r>
            <a:endParaRPr lang="zh-CN" altLang="en-US"/>
          </a:p>
          <a:p>
            <a:r>
              <a:rPr lang="zh-CN" altLang="en-US"/>
              <a:t>气泡图通过气泡的大小来体现一个变量值，如果需要强调这个变量值，让其更形象。可以选择三维气泡图。</a:t>
            </a:r>
            <a:endParaRPr lang="zh-CN" altLang="en-US"/>
          </a:p>
          <a:p>
            <a:r>
              <a:rPr lang="zh-CN" altLang="en-US"/>
              <a:t>效果如下图所示。在这张图表中，平面的气泡变成了三维的球形，球体的大小更能引起读图者对销量的重视。</a:t>
            </a:r>
            <a:endParaRPr lang="zh-CN" altLang="en-US"/>
          </a:p>
        </p:txBody>
      </p:sp>
      <p:pic>
        <p:nvPicPr>
          <p:cNvPr id="27" name="Picture"/>
          <p:cNvPicPr>
            <a:picLocks noChangeAspect="1" noChangeArrowheads="1"/>
          </p:cNvPicPr>
          <p:nvPr/>
        </p:nvPicPr>
        <p:blipFill>
          <a:blip r:embed="rId1"/>
          <a:stretch>
            <a:fillRect/>
          </a:stretch>
        </p:blipFill>
        <p:spPr>
          <a:xfrm>
            <a:off x="2062480" y="3468053"/>
            <a:ext cx="5334000" cy="240728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 散点图</a:t>
            </a: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常用的图表类型</a:t>
            </a:r>
            <a:endParaRPr lang="zh-CN" altLang="en-US"/>
          </a:p>
        </p:txBody>
      </p:sp>
      <p:sp>
        <p:nvSpPr>
          <p:cNvPr id="3" name="文本占位符 2"/>
          <p:cNvSpPr>
            <a:spLocks noGrp="1"/>
          </p:cNvSpPr>
          <p:nvPr>
            <p:ph type="body" sz="quarter" idx="10"/>
          </p:nvPr>
        </p:nvSpPr>
        <p:spPr/>
        <p:txBody>
          <a:bodyPr/>
          <a:p>
            <a:r>
              <a:rPr lang="zh-CN" altLang="en-US"/>
              <a:t>雷达图</a:t>
            </a:r>
            <a:endParaRPr lang="zh-CN" altLang="en-US"/>
          </a:p>
        </p:txBody>
      </p:sp>
      <p:sp>
        <p:nvSpPr>
          <p:cNvPr id="4" name="文本占位符 3"/>
          <p:cNvSpPr>
            <a:spLocks noGrp="1"/>
          </p:cNvSpPr>
          <p:nvPr>
            <p:ph type="body" sz="quarter" idx="11"/>
          </p:nvPr>
        </p:nvSpPr>
        <p:spPr/>
        <p:txBody>
          <a:bodyPr/>
          <a:p>
            <a:r>
              <a:rPr lang="zh-CN" altLang="en-US"/>
              <a:t>雷达图</a:t>
            </a:r>
            <a:endParaRPr lang="zh-CN" altLang="en-US"/>
          </a:p>
          <a:p>
            <a:r>
              <a:rPr lang="zh-CN" altLang="en-US"/>
              <a:t>常用于对多项数据进行数值上的对比及整体情况的全面分析。</a:t>
            </a:r>
            <a:endParaRPr lang="zh-CN" altLang="en-US"/>
          </a:p>
          <a:p>
            <a:r>
              <a:rPr lang="zh-CN" altLang="en-US"/>
              <a:t>表现形式是，每个数据分类都有独立的坐标轴，各轴由图表中心向外辐射</a:t>
            </a:r>
            <a:endParaRPr lang="zh-CN" altLang="en-US"/>
          </a:p>
          <a:p>
            <a:r>
              <a:rPr lang="zh-CN" altLang="en-US"/>
              <a:t>常用于企业财务分析，收益性分析，人才能力分析，业绩度量</a:t>
            </a:r>
            <a:endParaRPr lang="zh-CN" altLang="en-US"/>
          </a:p>
        </p:txBody>
      </p:sp>
      <p:pic>
        <p:nvPicPr>
          <p:cNvPr id="28" name="Picture"/>
          <p:cNvPicPr>
            <a:picLocks noChangeAspect="1" noChangeArrowheads="1"/>
          </p:cNvPicPr>
          <p:nvPr/>
        </p:nvPicPr>
        <p:blipFill>
          <a:blip r:embed="rId1"/>
          <a:stretch>
            <a:fillRect/>
          </a:stretch>
        </p:blipFill>
        <p:spPr>
          <a:xfrm>
            <a:off x="2591435" y="3914140"/>
            <a:ext cx="5334000" cy="2127250"/>
          </a:xfrm>
          <a:prstGeom prst="rect">
            <a:avLst/>
          </a:prstGeom>
          <a:noFill/>
          <a:ln w="9525">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带数据标记的雷达图</a:t>
            </a:r>
            <a:endParaRPr lang="zh-CN" altLang="en-US"/>
          </a:p>
          <a:p>
            <a:r>
              <a:rPr lang="zh-CN" altLang="en-US"/>
              <a:t>带数据标记的雷达图与常规雷达图的区别是，在雷达图轮廓上增加了数据标记，起到了强调数据值的作用。</a:t>
            </a:r>
            <a:endParaRPr lang="zh-CN" altLang="en-US"/>
          </a:p>
        </p:txBody>
      </p:sp>
      <p:pic>
        <p:nvPicPr>
          <p:cNvPr id="29" name="Picture"/>
          <p:cNvPicPr>
            <a:picLocks noChangeAspect="1" noChangeArrowheads="1"/>
          </p:cNvPicPr>
          <p:nvPr/>
        </p:nvPicPr>
        <p:blipFill>
          <a:blip r:embed="rId1"/>
          <a:stretch>
            <a:fillRect/>
          </a:stretch>
        </p:blipFill>
        <p:spPr>
          <a:xfrm>
            <a:off x="2299970" y="2989898"/>
            <a:ext cx="5334000" cy="244538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雷达图</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数据分析工作的四大步骤</a:t>
            </a:r>
            <a:endParaRPr lang="zh-CN" altLang="en-US"/>
          </a:p>
        </p:txBody>
      </p:sp>
      <p:sp>
        <p:nvSpPr>
          <p:cNvPr id="3" name="文本占位符 2"/>
          <p:cNvSpPr>
            <a:spLocks noGrp="1"/>
          </p:cNvSpPr>
          <p:nvPr>
            <p:ph type="body" sz="quarter" idx="10"/>
          </p:nvPr>
        </p:nvSpPr>
        <p:spPr/>
        <p:txBody>
          <a:bodyPr/>
          <a:p>
            <a:r>
              <a:rPr lang="zh-CN" altLang="en-US"/>
              <a:t>数据清洗(ETL)</a:t>
            </a:r>
            <a:endParaRPr lang="zh-CN" altLang="en-US"/>
          </a:p>
        </p:txBody>
      </p:sp>
      <p:sp>
        <p:nvSpPr>
          <p:cNvPr id="4" name="文本占位符 3"/>
          <p:cNvSpPr>
            <a:spLocks noGrp="1"/>
          </p:cNvSpPr>
          <p:nvPr>
            <p:ph type="body" sz="quarter" idx="11"/>
          </p:nvPr>
        </p:nvSpPr>
        <p:spPr/>
        <p:txBody>
          <a:bodyPr/>
          <a:p>
            <a:r>
              <a:rPr lang="zh-CN" altLang="en-US"/>
              <a:t>利用有关技术如数理计、数据挖掘或颋定义的清理规则将脏数据转化为满足数据质量要求的数据。</a:t>
            </a:r>
            <a:endParaRPr lang="zh-CN" altLang="en-US"/>
          </a:p>
          <a:p>
            <a:r>
              <a:rPr lang="zh-CN" altLang="en-US"/>
              <a:t>1）保证数据的质量，就是保证数据分析的质量</a:t>
            </a:r>
            <a:endParaRPr lang="zh-CN" altLang="en-US"/>
          </a:p>
          <a:p>
            <a:r>
              <a:rPr lang="zh-CN" altLang="en-US"/>
              <a:t>高质量的数据应当符合以下标准：</a:t>
            </a:r>
            <a:endParaRPr lang="zh-CN" altLang="en-US"/>
          </a:p>
          <a:p>
            <a:r>
              <a:rPr lang="zh-CN" altLang="en-US"/>
              <a:t>•完整性</a:t>
            </a:r>
            <a:endParaRPr lang="zh-CN" altLang="en-US"/>
          </a:p>
          <a:p>
            <a:r>
              <a:rPr lang="zh-CN" altLang="en-US"/>
              <a:t>•唯一性</a:t>
            </a:r>
            <a:endParaRPr lang="zh-CN" altLang="en-US"/>
          </a:p>
          <a:p>
            <a:r>
              <a:rPr lang="zh-CN" altLang="en-US"/>
              <a:t>•准确性</a:t>
            </a:r>
            <a:endParaRPr lang="zh-CN" altLang="en-US"/>
          </a:p>
          <a:p>
            <a:r>
              <a:rPr lang="zh-CN" altLang="en-US"/>
              <a:t>•一致性</a:t>
            </a:r>
            <a:endParaRPr lang="zh-CN" altLang="en-US"/>
          </a:p>
          <a:p>
            <a:r>
              <a:rPr lang="zh-CN" altLang="en-US"/>
              <a:t>2）整洁有序的数据，可以提高数据分析的工作效率</a:t>
            </a:r>
            <a:endParaRPr lang="zh-CN" altLang="en-US"/>
          </a:p>
          <a:p>
            <a:r>
              <a:rPr lang="zh-CN" altLang="en-US"/>
              <a:t>•每个变量独占一列</a:t>
            </a:r>
            <a:endParaRPr lang="zh-CN" altLang="en-US"/>
          </a:p>
          <a:p>
            <a:r>
              <a:rPr lang="zh-CN" altLang="en-US"/>
              <a:t>•每条数据独占一行</a:t>
            </a: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填充雷达图</a:t>
            </a:r>
            <a:endParaRPr lang="zh-CN" altLang="en-US"/>
          </a:p>
          <a:p>
            <a:r>
              <a:rPr lang="zh-CN" altLang="en-US"/>
              <a:t>填充雷达图与常规雷达图的区别是，填充雷达图不再是轮廓线，而是有填充色的面积。</a:t>
            </a:r>
            <a:endParaRPr lang="zh-CN" altLang="en-US"/>
          </a:p>
          <a:p>
            <a:r>
              <a:rPr lang="zh-CN" altLang="en-US"/>
              <a:t>填充雷达图更强调数据系列的综合指数，即整体水平。</a:t>
            </a:r>
            <a:endParaRPr lang="zh-CN" altLang="en-US"/>
          </a:p>
        </p:txBody>
      </p:sp>
      <p:pic>
        <p:nvPicPr>
          <p:cNvPr id="30" name="Picture"/>
          <p:cNvPicPr>
            <a:picLocks noChangeAspect="1" noChangeArrowheads="1"/>
          </p:cNvPicPr>
          <p:nvPr/>
        </p:nvPicPr>
        <p:blipFill>
          <a:blip r:embed="rId1"/>
          <a:stretch>
            <a:fillRect/>
          </a:stretch>
        </p:blipFill>
        <p:spPr>
          <a:xfrm>
            <a:off x="2428875" y="3368040"/>
            <a:ext cx="5334000" cy="1816100"/>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雷达图</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了解有哪些图表类型</a:t>
            </a:r>
            <a:endParaRPr lang="zh-CN" altLang="en-US" dirty="0"/>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柱状图</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折线图</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饼图</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面积图</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雷达图</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Excel图表类型</a:t>
            </a: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zh-CN" altLang="en-US" dirty="0">
                <a:sym typeface="+mn-ea"/>
              </a:rPr>
              <a:t>Excel数据处理</a:t>
            </a:r>
            <a:endParaRPr lang="zh-CN" altLang="en-US" dirty="0">
              <a:sym typeface="+mn-ea"/>
            </a:endParaRPr>
          </a:p>
          <a:p>
            <a:r>
              <a:rPr lang="zh-CN" altLang="en-US" dirty="0">
                <a:sym typeface="+mn-ea"/>
              </a:rPr>
              <a:t>Excel数据统计</a:t>
            </a:r>
            <a:endParaRPr lang="zh-CN" altLang="en-US" dirty="0">
              <a:sym typeface="+mn-ea"/>
            </a:endParaRPr>
          </a:p>
          <a:p>
            <a:r>
              <a:rPr lang="zh-CN" altLang="en-US" dirty="0">
                <a:sym typeface="+mn-ea"/>
              </a:rPr>
              <a:t>Excel常用函数</a:t>
            </a:r>
            <a:endParaRPr lang="zh-CN" altLang="en-US" dirty="0">
              <a:sym typeface="+mn-ea"/>
            </a:endParaRPr>
          </a:p>
          <a:p>
            <a:r>
              <a:rPr lang="zh-CN" altLang="en-US" dirty="0">
                <a:sym typeface="+mn-ea"/>
              </a:rPr>
              <a:t>Excel图表类型</a:t>
            </a:r>
            <a:endParaRPr lang="zh-CN" altLang="en-US" dirty="0">
              <a:sym typeface="+mn-ea"/>
            </a:endParaRPr>
          </a:p>
          <a:p>
            <a:r>
              <a:rPr lang="en-US" altLang="zh-CN" dirty="0">
                <a:solidFill>
                  <a:srgbClr val="FF0000"/>
                </a:solidFill>
                <a:sym typeface="+mn-ea"/>
              </a:rPr>
              <a:t>Excel图表使用</a:t>
            </a:r>
            <a:endParaRPr lang="en-US" altLang="zh-CN" dirty="0">
              <a:solidFill>
                <a:srgbClr val="FF0000"/>
              </a:solidFill>
              <a:sym typeface="+mn-ea"/>
            </a:endParaRPr>
          </a:p>
          <a:p>
            <a:r>
              <a:rPr lang="en-US" altLang="zh-CN" dirty="0">
                <a:sym typeface="+mn-ea"/>
              </a:rPr>
              <a:t>Excel</a:t>
            </a:r>
            <a:r>
              <a:rPr lang="zh-CN" altLang="en-US" dirty="0">
                <a:sym typeface="+mn-ea"/>
              </a:rPr>
              <a:t>数据透视表</a:t>
            </a:r>
            <a:endParaRPr lang="zh-CN" altLang="en-US" dirty="0">
              <a:sym typeface="+mn-ea"/>
            </a:endParaRPr>
          </a:p>
          <a:p>
            <a:r>
              <a:rPr lang="zh-CN" altLang="en-US" dirty="0">
                <a:sym typeface="+mn-ea"/>
              </a:rPr>
              <a:t>案例分析</a:t>
            </a:r>
            <a:endParaRPr lang="zh-CN" altLang="en-US" dirty="0"/>
          </a:p>
          <a:p>
            <a:endParaRPr kumimoji="1"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Excel图表创建</a:t>
            </a:r>
            <a:endParaRPr lang="zh-CN" altLang="en-US"/>
          </a:p>
        </p:txBody>
      </p:sp>
      <p:sp>
        <p:nvSpPr>
          <p:cNvPr id="3" name="文本占位符 2"/>
          <p:cNvSpPr>
            <a:spLocks noGrp="1"/>
          </p:cNvSpPr>
          <p:nvPr>
            <p:ph type="body" sz="quarter" idx="10"/>
          </p:nvPr>
        </p:nvSpPr>
        <p:spPr/>
        <p:txBody>
          <a:bodyPr/>
          <a:p>
            <a:r>
              <a:rPr lang="zh-CN" altLang="en-US"/>
              <a:t>图表的创建方式</a:t>
            </a:r>
            <a:endParaRPr lang="zh-CN" altLang="en-US"/>
          </a:p>
        </p:txBody>
      </p:sp>
      <p:sp>
        <p:nvSpPr>
          <p:cNvPr id="4" name="文本占位符 3"/>
          <p:cNvSpPr>
            <a:spLocks noGrp="1"/>
          </p:cNvSpPr>
          <p:nvPr>
            <p:ph type="body" sz="quarter" idx="11"/>
          </p:nvPr>
        </p:nvSpPr>
        <p:spPr/>
        <p:txBody>
          <a:bodyPr/>
          <a:p>
            <a:r>
              <a:rPr lang="zh-CN" altLang="en-US"/>
              <a:t>图表的数据源一般是统计汇总表或者是数据量比较少的明细表</a:t>
            </a:r>
            <a:endParaRPr lang="zh-CN" altLang="en-US"/>
          </a:p>
          <a:p>
            <a:r>
              <a:rPr lang="zh-CN" altLang="en-US"/>
              <a:t>根据数据源的不同，基础图表创建的方法有2种：</a:t>
            </a:r>
            <a:endParaRPr lang="zh-CN" altLang="en-US"/>
          </a:p>
          <a:p>
            <a:r>
              <a:rPr lang="zh-CN" altLang="en-US"/>
              <a:t>1.利用固定数据区域创建图表，即根据工作表中某个固定的数据区域创建图表</a:t>
            </a:r>
            <a:endParaRPr lang="zh-CN" altLang="en-US"/>
          </a:p>
          <a:p>
            <a:r>
              <a:rPr lang="zh-CN" altLang="en-US"/>
              <a:t>2.利用固定常量创建图表，即创建图表的数据为固定的常量数据</a:t>
            </a: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Excel图表创建</a:t>
            </a:r>
            <a:endParaRPr lang="zh-CN" altLang="en-US"/>
          </a:p>
        </p:txBody>
      </p:sp>
      <p:sp>
        <p:nvSpPr>
          <p:cNvPr id="3" name="文本占位符 2"/>
          <p:cNvSpPr>
            <a:spLocks noGrp="1"/>
          </p:cNvSpPr>
          <p:nvPr>
            <p:ph type="body" sz="quarter" idx="10"/>
          </p:nvPr>
        </p:nvSpPr>
        <p:spPr/>
        <p:txBody>
          <a:bodyPr/>
          <a:p>
            <a:r>
              <a:rPr lang="zh-CN" altLang="en-US"/>
              <a:t>利用固定数据区域创建图表</a:t>
            </a:r>
            <a:endParaRPr lang="zh-CN" altLang="en-US"/>
          </a:p>
        </p:txBody>
      </p:sp>
      <p:sp>
        <p:nvSpPr>
          <p:cNvPr id="4" name="文本占位符 3"/>
          <p:cNvSpPr>
            <a:spLocks noGrp="1"/>
          </p:cNvSpPr>
          <p:nvPr>
            <p:ph type="body" sz="quarter" idx="11"/>
          </p:nvPr>
        </p:nvSpPr>
        <p:spPr/>
        <p:txBody>
          <a:bodyPr/>
          <a:p>
            <a:r>
              <a:rPr lang="zh-CN" altLang="en-US"/>
              <a:t>1.利用连续区域的所有数据</a:t>
            </a:r>
            <a:endParaRPr lang="zh-CN" altLang="en-US"/>
          </a:p>
          <a:p>
            <a:r>
              <a:rPr lang="zh-CN" altLang="en-US"/>
              <a:t>使用工作表中连续区域的所有数据，只需单击该数据区域的任一单元格，通过插入图表命令插入图表即可</a:t>
            </a:r>
            <a:endParaRPr lang="zh-CN" altLang="en-US"/>
          </a:p>
        </p:txBody>
      </p:sp>
      <p:pic>
        <p:nvPicPr>
          <p:cNvPr id="5" name="Picture"/>
          <p:cNvPicPr>
            <a:picLocks noChangeAspect="1" noChangeArrowheads="1"/>
          </p:cNvPicPr>
          <p:nvPr/>
        </p:nvPicPr>
        <p:blipFill>
          <a:blip r:embed="rId1"/>
          <a:stretch>
            <a:fillRect/>
          </a:stretch>
        </p:blipFill>
        <p:spPr>
          <a:xfrm>
            <a:off x="1434148" y="3003233"/>
            <a:ext cx="3785235" cy="2365375"/>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6088698" y="3028633"/>
            <a:ext cx="4130675" cy="2339975"/>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选定部分数据</a:t>
            </a:r>
            <a:endParaRPr lang="zh-CN" altLang="en-US"/>
          </a:p>
          <a:p>
            <a:r>
              <a:rPr lang="zh-CN" altLang="en-US"/>
              <a:t>先选择建表要用到的数据，再通过插入图表命令插入选定类型的图表</a:t>
            </a:r>
            <a:endParaRPr lang="zh-CN" altLang="en-US"/>
          </a:p>
        </p:txBody>
      </p:sp>
      <p:pic>
        <p:nvPicPr>
          <p:cNvPr id="5" name="Picture"/>
          <p:cNvPicPr>
            <a:picLocks noChangeAspect="1" noChangeArrowheads="1"/>
          </p:cNvPicPr>
          <p:nvPr/>
        </p:nvPicPr>
        <p:blipFill>
          <a:blip r:embed="rId1"/>
          <a:stretch>
            <a:fillRect/>
          </a:stretch>
        </p:blipFill>
        <p:spPr>
          <a:xfrm>
            <a:off x="2691765" y="2993073"/>
            <a:ext cx="5334000" cy="2820035"/>
          </a:xfrm>
          <a:prstGeom prst="rect">
            <a:avLst/>
          </a:prstGeom>
          <a:noFill/>
          <a:ln w="9525">
            <a:noFill/>
          </a:ln>
        </p:spPr>
      </p:pic>
      <p:sp>
        <p:nvSpPr>
          <p:cNvPr id="6" name="标题 5"/>
          <p:cNvSpPr>
            <a:spLocks noGrp="1"/>
          </p:cNvSpPr>
          <p:nvPr>
            <p:ph type="title"/>
          </p:nvPr>
        </p:nvSpPr>
        <p:spPr/>
        <p:txBody>
          <a:bodyPr/>
          <a:p>
            <a:r>
              <a:rPr lang="zh-CN" altLang="en-US">
                <a:sym typeface="+mn-ea"/>
              </a:rPr>
              <a:t>Excel图表创建</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利用固定常量创建图表</a:t>
            </a:r>
            <a:endParaRPr lang="zh-CN" altLang="en-US"/>
          </a:p>
          <a:p>
            <a:r>
              <a:rPr lang="zh-CN" altLang="en-US"/>
              <a:t>•选中任意单元格，点击插入标签，选择合适类型的图表</a:t>
            </a:r>
            <a:endParaRPr lang="zh-CN" altLang="en-US"/>
          </a:p>
        </p:txBody>
      </p:sp>
      <p:pic>
        <p:nvPicPr>
          <p:cNvPr id="5" name="Picture"/>
          <p:cNvPicPr>
            <a:picLocks noChangeAspect="1" noChangeArrowheads="1"/>
          </p:cNvPicPr>
          <p:nvPr/>
        </p:nvPicPr>
        <p:blipFill>
          <a:blip r:embed="rId1"/>
          <a:stretch>
            <a:fillRect/>
          </a:stretch>
        </p:blipFill>
        <p:spPr>
          <a:xfrm>
            <a:off x="3129915" y="2830513"/>
            <a:ext cx="3746500" cy="2327275"/>
          </a:xfrm>
          <a:prstGeom prst="rect">
            <a:avLst/>
          </a:prstGeom>
          <a:noFill/>
          <a:ln w="9525">
            <a:noFill/>
          </a:ln>
        </p:spPr>
      </p:pic>
      <p:sp>
        <p:nvSpPr>
          <p:cNvPr id="6" name="标题 5"/>
          <p:cNvSpPr>
            <a:spLocks noGrp="1"/>
          </p:cNvSpPr>
          <p:nvPr>
            <p:ph type="title"/>
          </p:nvPr>
        </p:nvSpPr>
        <p:spPr/>
        <p:txBody>
          <a:bodyPr/>
          <a:p>
            <a:r>
              <a:rPr lang="zh-CN" altLang="en-US">
                <a:sym typeface="+mn-ea"/>
              </a:rPr>
              <a:t>Excel图表创建</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endParaRPr lang="zh-CN" altLang="en-US"/>
          </a:p>
          <a:p>
            <a:r>
              <a:rPr lang="zh-CN" altLang="en-US"/>
              <a:t>•此时会插入一个空白的图表，我们选择图表，切换图表设计标签，点击选择数据图标。</a:t>
            </a:r>
            <a:endParaRPr lang="zh-CN" altLang="en-US"/>
          </a:p>
        </p:txBody>
      </p:sp>
      <p:pic>
        <p:nvPicPr>
          <p:cNvPr id="5" name="Picture"/>
          <p:cNvPicPr>
            <a:picLocks noChangeAspect="1" noChangeArrowheads="1"/>
          </p:cNvPicPr>
          <p:nvPr/>
        </p:nvPicPr>
        <p:blipFill>
          <a:blip r:embed="rId1"/>
          <a:stretch>
            <a:fillRect/>
          </a:stretch>
        </p:blipFill>
        <p:spPr>
          <a:xfrm>
            <a:off x="2941320" y="2722245"/>
            <a:ext cx="3887470" cy="2762250"/>
          </a:xfrm>
          <a:prstGeom prst="rect">
            <a:avLst/>
          </a:prstGeom>
          <a:noFill/>
          <a:ln w="9525">
            <a:noFill/>
          </a:ln>
        </p:spPr>
      </p:pic>
      <p:sp>
        <p:nvSpPr>
          <p:cNvPr id="6" name="标题 5"/>
          <p:cNvSpPr>
            <a:spLocks noGrp="1"/>
          </p:cNvSpPr>
          <p:nvPr>
            <p:ph type="title"/>
          </p:nvPr>
        </p:nvSpPr>
        <p:spPr/>
        <p:txBody>
          <a:bodyPr/>
          <a:p>
            <a:r>
              <a:rPr lang="zh-CN" altLang="en-US">
                <a:sym typeface="+mn-ea"/>
              </a:rPr>
              <a:t>Excel图表创建</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•选择添加按钮，添加数据源</a:t>
            </a:r>
            <a:endParaRPr lang="zh-CN" altLang="en-US"/>
          </a:p>
          <a:p>
            <a:endParaRPr lang="zh-CN" altLang="en-US"/>
          </a:p>
          <a:p>
            <a:endParaRPr lang="zh-CN" altLang="en-US"/>
          </a:p>
          <a:p>
            <a:endParaRPr lang="zh-CN" altLang="en-US"/>
          </a:p>
          <a:p>
            <a:endParaRPr lang="zh-CN" altLang="en-US"/>
          </a:p>
          <a:p>
            <a:endParaRPr lang="zh-CN" altLang="en-US"/>
          </a:p>
          <a:p>
            <a:r>
              <a:rPr lang="zh-CN" altLang="en-US"/>
              <a:t>•输入坐标名称和数据。</a:t>
            </a:r>
            <a:endParaRPr lang="zh-CN" altLang="en-US"/>
          </a:p>
        </p:txBody>
      </p:sp>
      <p:pic>
        <p:nvPicPr>
          <p:cNvPr id="6" name="Picture"/>
          <p:cNvPicPr>
            <a:picLocks noChangeAspect="1" noChangeArrowheads="1"/>
          </p:cNvPicPr>
          <p:nvPr/>
        </p:nvPicPr>
        <p:blipFill>
          <a:blip r:embed="rId1"/>
          <a:stretch>
            <a:fillRect/>
          </a:stretch>
        </p:blipFill>
        <p:spPr>
          <a:xfrm>
            <a:off x="3250565" y="2159953"/>
            <a:ext cx="3887470" cy="2173605"/>
          </a:xfrm>
          <a:prstGeom prst="rect">
            <a:avLst/>
          </a:prstGeom>
          <a:noFill/>
          <a:ln w="9525">
            <a:noFill/>
          </a:ln>
        </p:spPr>
      </p:pic>
      <p:pic>
        <p:nvPicPr>
          <p:cNvPr id="7" name="Picture"/>
          <p:cNvPicPr>
            <a:picLocks noChangeAspect="1" noChangeArrowheads="1"/>
          </p:cNvPicPr>
          <p:nvPr/>
        </p:nvPicPr>
        <p:blipFill>
          <a:blip r:embed="rId2"/>
          <a:stretch>
            <a:fillRect/>
          </a:stretch>
        </p:blipFill>
        <p:spPr>
          <a:xfrm>
            <a:off x="3250248" y="4977130"/>
            <a:ext cx="2327275" cy="1329690"/>
          </a:xfrm>
          <a:prstGeom prst="rect">
            <a:avLst/>
          </a:prstGeom>
          <a:noFill/>
          <a:ln w="9525">
            <a:noFill/>
          </a:ln>
        </p:spPr>
      </p:pic>
      <p:sp>
        <p:nvSpPr>
          <p:cNvPr id="5" name="标题 4"/>
          <p:cNvSpPr>
            <a:spLocks noGrp="1"/>
          </p:cNvSpPr>
          <p:nvPr>
            <p:ph type="title"/>
          </p:nvPr>
        </p:nvSpPr>
        <p:spPr/>
        <p:txBody>
          <a:bodyPr/>
          <a:p>
            <a:r>
              <a:rPr lang="zh-CN" altLang="en-US">
                <a:sym typeface="+mn-ea"/>
              </a:rPr>
              <a:t>Excel图表创建</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•选择要在图表上显示的数据信息，点击编辑对周标签进行编辑</a:t>
            </a:r>
            <a:endParaRPr lang="zh-CN" altLang="en-US"/>
          </a:p>
        </p:txBody>
      </p:sp>
      <p:pic>
        <p:nvPicPr>
          <p:cNvPr id="8" name="Picture"/>
          <p:cNvPicPr>
            <a:picLocks noChangeAspect="1" noChangeArrowheads="1"/>
          </p:cNvPicPr>
          <p:nvPr/>
        </p:nvPicPr>
        <p:blipFill>
          <a:blip r:embed="rId1"/>
          <a:stretch>
            <a:fillRect/>
          </a:stretch>
        </p:blipFill>
        <p:spPr>
          <a:xfrm>
            <a:off x="3031490" y="1905318"/>
            <a:ext cx="3887470" cy="2173605"/>
          </a:xfrm>
          <a:prstGeom prst="rect">
            <a:avLst/>
          </a:prstGeom>
          <a:noFill/>
          <a:ln w="9525">
            <a:noFill/>
          </a:ln>
        </p:spPr>
      </p:pic>
      <p:pic>
        <p:nvPicPr>
          <p:cNvPr id="9" name="Picture"/>
          <p:cNvPicPr>
            <a:picLocks noChangeAspect="1" noChangeArrowheads="1"/>
          </p:cNvPicPr>
          <p:nvPr/>
        </p:nvPicPr>
        <p:blipFill>
          <a:blip r:embed="rId2"/>
          <a:stretch>
            <a:fillRect/>
          </a:stretch>
        </p:blipFill>
        <p:spPr>
          <a:xfrm>
            <a:off x="2762568" y="4801553"/>
            <a:ext cx="4156075" cy="1073785"/>
          </a:xfrm>
          <a:prstGeom prst="rect">
            <a:avLst/>
          </a:prstGeom>
          <a:noFill/>
          <a:ln w="9525">
            <a:noFill/>
          </a:ln>
        </p:spPr>
      </p:pic>
      <p:sp>
        <p:nvSpPr>
          <p:cNvPr id="5" name="标题 4"/>
          <p:cNvSpPr>
            <a:spLocks noGrp="1"/>
          </p:cNvSpPr>
          <p:nvPr>
            <p:ph type="title"/>
          </p:nvPr>
        </p:nvSpPr>
        <p:spPr/>
        <p:txBody>
          <a:bodyPr/>
          <a:p>
            <a:r>
              <a:rPr lang="zh-CN" altLang="en-US">
                <a:sym typeface="+mn-ea"/>
              </a:rPr>
              <a:t>Excel图表创建</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数据分析工作的四大步骤</a:t>
            </a:r>
            <a:endParaRPr lang="zh-CN" altLang="en-US"/>
          </a:p>
        </p:txBody>
      </p:sp>
      <p:sp>
        <p:nvSpPr>
          <p:cNvPr id="3" name="文本占位符 2"/>
          <p:cNvSpPr>
            <a:spLocks noGrp="1"/>
          </p:cNvSpPr>
          <p:nvPr>
            <p:ph type="body" sz="quarter" idx="10"/>
          </p:nvPr>
        </p:nvSpPr>
        <p:spPr/>
        <p:txBody>
          <a:bodyPr/>
          <a:p>
            <a:r>
              <a:rPr lang="zh-CN" altLang="en-US"/>
              <a:t>数据分析统计</a:t>
            </a:r>
            <a:endParaRPr lang="zh-CN" altLang="en-US"/>
          </a:p>
        </p:txBody>
      </p:sp>
      <p:sp>
        <p:nvSpPr>
          <p:cNvPr id="4" name="文本占位符 3"/>
          <p:cNvSpPr>
            <a:spLocks noGrp="1"/>
          </p:cNvSpPr>
          <p:nvPr>
            <p:ph type="body" sz="quarter" idx="11"/>
          </p:nvPr>
        </p:nvSpPr>
        <p:spPr/>
        <p:txBody>
          <a:bodyPr/>
          <a:p>
            <a:r>
              <a:rPr lang="zh-CN" altLang="en-US"/>
              <a:t>数据分析是指通过某种方法和技巧，对准备好的数据进行探索、分析，从中发现因果关系、内部联系和业务规律等分折结果，为特定的研究或商业目的提供参考。</a:t>
            </a:r>
            <a:endParaRPr lang="zh-CN" altLang="en-US"/>
          </a:p>
          <a:p>
            <a:r>
              <a:rPr lang="zh-CN" altLang="en-US"/>
              <a:t>描述性分析</a:t>
            </a:r>
            <a:endParaRPr lang="zh-CN" altLang="en-US"/>
          </a:p>
          <a:p>
            <a:r>
              <a:rPr lang="zh-CN" altLang="en-US"/>
              <a:t>描述某项事物的特性。需要准确、完善甚至是实时的数据。</a:t>
            </a:r>
            <a:endParaRPr lang="zh-CN" altLang="en-US"/>
          </a:p>
          <a:p>
            <a:r>
              <a:rPr lang="zh-CN" altLang="en-US"/>
              <a:t>2）诊断性分析</a:t>
            </a:r>
            <a:endParaRPr lang="zh-CN" altLang="en-US"/>
          </a:p>
          <a:p>
            <a:r>
              <a:rPr lang="zh-CN" altLang="en-US"/>
              <a:t>在对描述性数据进行评估时，诊断分析工具将使分析师能够深入到细分的数据，</a:t>
            </a:r>
            <a:endParaRPr lang="zh-CN" altLang="en-US"/>
          </a:p>
          <a:p>
            <a:r>
              <a:rPr lang="zh-CN" altLang="en-US"/>
              <a:t>从而隔离出问题的根本原因。</a:t>
            </a:r>
            <a:endParaRPr lang="zh-CN" altLang="en-US"/>
          </a:p>
          <a:p>
            <a:r>
              <a:rPr lang="zh-CN" altLang="en-US"/>
              <a:t>3）预测性分析</a:t>
            </a:r>
            <a:endParaRPr lang="zh-CN" altLang="en-US"/>
          </a:p>
          <a:p>
            <a:r>
              <a:rPr lang="zh-CN" altLang="en-US"/>
              <a:t>对数据特征和变量的关系进行描述，基于过去的数据对未来进行预测。</a:t>
            </a:r>
            <a:endParaRPr lang="zh-CN" altLang="en-US"/>
          </a:p>
          <a:p>
            <a:r>
              <a:rPr lang="zh-CN" altLang="en-US"/>
              <a:t>4）规范性分析</a:t>
            </a:r>
            <a:endParaRPr lang="zh-CN" altLang="en-US"/>
          </a:p>
          <a:p>
            <a:r>
              <a:rPr lang="zh-CN" altLang="en-US"/>
              <a:t>规范模型利用对发生的事情的理解，为什么发生了这种情況以及各种“可能发生的"分析，以帮助用户确定采取的最佳行动方案。</a:t>
            </a:r>
            <a:endParaRPr lang="zh-CN" altLang="en-US"/>
          </a:p>
        </p:txBody>
      </p:sp>
      <p:pic>
        <p:nvPicPr>
          <p:cNvPr id="8" name="图片 2"/>
          <p:cNvPicPr>
            <a:picLocks noChangeAspect="1"/>
          </p:cNvPicPr>
          <p:nvPr/>
        </p:nvPicPr>
        <p:blipFill>
          <a:blip r:embed="rId1"/>
          <a:stretch>
            <a:fillRect/>
          </a:stretch>
        </p:blipFill>
        <p:spPr>
          <a:xfrm>
            <a:off x="7796530" y="2884170"/>
            <a:ext cx="3886200" cy="245618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•点击确定，生成图表</a:t>
            </a:r>
            <a:endParaRPr lang="zh-CN" altLang="en-US"/>
          </a:p>
        </p:txBody>
      </p:sp>
      <p:pic>
        <p:nvPicPr>
          <p:cNvPr id="10" name="Picture"/>
          <p:cNvPicPr>
            <a:picLocks noChangeAspect="1" noChangeArrowheads="1"/>
          </p:cNvPicPr>
          <p:nvPr/>
        </p:nvPicPr>
        <p:blipFill>
          <a:blip r:embed="rId1"/>
          <a:stretch>
            <a:fillRect/>
          </a:stretch>
        </p:blipFill>
        <p:spPr>
          <a:xfrm>
            <a:off x="2728595" y="2776220"/>
            <a:ext cx="4603750" cy="2762250"/>
          </a:xfrm>
          <a:prstGeom prst="rect">
            <a:avLst/>
          </a:prstGeom>
          <a:noFill/>
          <a:ln w="9525">
            <a:noFill/>
          </a:ln>
        </p:spPr>
      </p:pic>
      <p:sp>
        <p:nvSpPr>
          <p:cNvPr id="5" name="标题 4"/>
          <p:cNvSpPr>
            <a:spLocks noGrp="1"/>
          </p:cNvSpPr>
          <p:nvPr>
            <p:ph type="title"/>
          </p:nvPr>
        </p:nvSpPr>
        <p:spPr/>
        <p:txBody>
          <a:bodyPr/>
          <a:p>
            <a:r>
              <a:rPr lang="zh-CN" altLang="en-US">
                <a:sym typeface="+mn-ea"/>
              </a:rPr>
              <a:t>Excel图表创建</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图表编辑</a:t>
            </a:r>
            <a:endParaRPr lang="zh-CN" altLang="en-US"/>
          </a:p>
        </p:txBody>
      </p:sp>
      <p:sp>
        <p:nvSpPr>
          <p:cNvPr id="3" name="文本占位符 2"/>
          <p:cNvSpPr>
            <a:spLocks noGrp="1"/>
          </p:cNvSpPr>
          <p:nvPr>
            <p:ph type="body" sz="quarter" idx="10"/>
          </p:nvPr>
        </p:nvSpPr>
        <p:spPr/>
        <p:txBody>
          <a:bodyPr/>
          <a:p>
            <a:r>
              <a:rPr lang="zh-CN" altLang="en-US"/>
              <a:t>图表介绍</a:t>
            </a:r>
            <a:endParaRPr lang="zh-CN" altLang="en-US"/>
          </a:p>
        </p:txBody>
      </p:sp>
      <p:sp>
        <p:nvSpPr>
          <p:cNvPr id="4" name="文本占位符 3"/>
          <p:cNvSpPr>
            <a:spLocks noGrp="1"/>
          </p:cNvSpPr>
          <p:nvPr>
            <p:ph type="body" sz="quarter" idx="11"/>
          </p:nvPr>
        </p:nvSpPr>
        <p:spPr/>
        <p:txBody>
          <a:bodyPr/>
          <a:p>
            <a:r>
              <a:rPr lang="zh-CN" altLang="en-US"/>
              <a:t>图表创建完成后。用户如果发现创建的图表与实际需求不符，还可以对其进行适当的编辑</a:t>
            </a:r>
            <a:endParaRPr lang="zh-CN" altLang="en-US"/>
          </a:p>
        </p:txBody>
      </p:sp>
      <p:pic>
        <p:nvPicPr>
          <p:cNvPr id="11" name="Picture"/>
          <p:cNvPicPr>
            <a:picLocks noChangeAspect="1" noChangeArrowheads="1"/>
          </p:cNvPicPr>
          <p:nvPr/>
        </p:nvPicPr>
        <p:blipFill>
          <a:blip r:embed="rId1"/>
          <a:stretch>
            <a:fillRect/>
          </a:stretch>
        </p:blipFill>
        <p:spPr>
          <a:xfrm>
            <a:off x="2428875" y="2615248"/>
            <a:ext cx="5334000" cy="2428875"/>
          </a:xfrm>
          <a:prstGeom prst="rect">
            <a:avLst/>
          </a:prstGeom>
          <a:noFill/>
          <a:ln w="9525">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图表编辑</a:t>
            </a:r>
            <a:endParaRPr lang="zh-CN" altLang="en-US"/>
          </a:p>
        </p:txBody>
      </p:sp>
      <p:sp>
        <p:nvSpPr>
          <p:cNvPr id="3" name="文本占位符 2"/>
          <p:cNvSpPr>
            <a:spLocks noGrp="1"/>
          </p:cNvSpPr>
          <p:nvPr>
            <p:ph type="body" sz="quarter" idx="10"/>
          </p:nvPr>
        </p:nvSpPr>
        <p:spPr/>
        <p:txBody>
          <a:bodyPr/>
          <a:p>
            <a:r>
              <a:rPr lang="zh-CN" altLang="en-US"/>
              <a:t>更改图表类型</a:t>
            </a:r>
            <a:endParaRPr lang="zh-CN" altLang="en-US"/>
          </a:p>
        </p:txBody>
      </p:sp>
      <p:sp>
        <p:nvSpPr>
          <p:cNvPr id="4" name="文本占位符 3"/>
          <p:cNvSpPr>
            <a:spLocks noGrp="1"/>
          </p:cNvSpPr>
          <p:nvPr>
            <p:ph type="body" sz="quarter" idx="11"/>
          </p:nvPr>
        </p:nvSpPr>
        <p:spPr/>
        <p:txBody>
          <a:bodyPr/>
          <a:p>
            <a:r>
              <a:rPr lang="zh-CN" altLang="en-US"/>
              <a:t>1.图表创建完成后，发现图表类型不能满足可视化分析的需求，可以更改图表的类型</a:t>
            </a:r>
            <a:endParaRPr lang="zh-CN" altLang="en-US"/>
          </a:p>
          <a:p>
            <a:r>
              <a:rPr lang="zh-CN" altLang="en-US"/>
              <a:t>在图表上右键点击，唤出菜单，选择更改图表类型。</a:t>
            </a:r>
            <a:endParaRPr lang="zh-CN" altLang="en-US"/>
          </a:p>
        </p:txBody>
      </p:sp>
      <p:pic>
        <p:nvPicPr>
          <p:cNvPr id="12" name="Picture"/>
          <p:cNvPicPr>
            <a:picLocks noChangeAspect="1" noChangeArrowheads="1"/>
          </p:cNvPicPr>
          <p:nvPr/>
        </p:nvPicPr>
        <p:blipFill>
          <a:blip r:embed="rId1"/>
          <a:stretch>
            <a:fillRect/>
          </a:stretch>
        </p:blipFill>
        <p:spPr>
          <a:xfrm>
            <a:off x="2756535" y="2973705"/>
            <a:ext cx="4820920" cy="2749550"/>
          </a:xfrm>
          <a:prstGeom prst="rect">
            <a:avLst/>
          </a:prstGeom>
          <a:noFill/>
          <a:ln w="9525">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•选择你要修改的图表类型，点击确定，图表类型更换完成</a:t>
            </a:r>
            <a:endParaRPr lang="zh-CN" altLang="en-US"/>
          </a:p>
        </p:txBody>
      </p:sp>
      <p:pic>
        <p:nvPicPr>
          <p:cNvPr id="13" name="Picture"/>
          <p:cNvPicPr>
            <a:picLocks noChangeAspect="1" noChangeArrowheads="1"/>
          </p:cNvPicPr>
          <p:nvPr/>
        </p:nvPicPr>
        <p:blipFill>
          <a:blip r:embed="rId1"/>
          <a:stretch>
            <a:fillRect/>
          </a:stretch>
        </p:blipFill>
        <p:spPr>
          <a:xfrm>
            <a:off x="1319848" y="2484755"/>
            <a:ext cx="3759835" cy="3529330"/>
          </a:xfrm>
          <a:prstGeom prst="rect">
            <a:avLst/>
          </a:prstGeom>
          <a:noFill/>
          <a:ln w="9525">
            <a:noFill/>
          </a:ln>
        </p:spPr>
      </p:pic>
      <p:sp>
        <p:nvSpPr>
          <p:cNvPr id="5" name="标题 4"/>
          <p:cNvSpPr>
            <a:spLocks noGrp="1"/>
          </p:cNvSpPr>
          <p:nvPr>
            <p:ph type="title"/>
          </p:nvPr>
        </p:nvSpPr>
        <p:spPr/>
        <p:txBody>
          <a:bodyPr/>
          <a:p>
            <a:r>
              <a:rPr lang="zh-CN" altLang="en-US">
                <a:sym typeface="+mn-ea"/>
              </a:rPr>
              <a:t>图表编辑</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更改图表类型</a:t>
            </a:r>
            <a:endParaRPr lang="zh-CN" altLang="en-US"/>
          </a:p>
        </p:txBody>
      </p:sp>
      <p:pic>
        <p:nvPicPr>
          <p:cNvPr id="14" name="Picture"/>
          <p:cNvPicPr>
            <a:picLocks noChangeAspect="1" noChangeArrowheads="1"/>
          </p:cNvPicPr>
          <p:nvPr/>
        </p:nvPicPr>
        <p:blipFill>
          <a:blip r:embed="rId2"/>
          <a:stretch>
            <a:fillRect/>
          </a:stretch>
        </p:blipFill>
        <p:spPr>
          <a:xfrm>
            <a:off x="6501130" y="2887028"/>
            <a:ext cx="4654550" cy="2723515"/>
          </a:xfrm>
          <a:prstGeom prst="rect">
            <a:avLst/>
          </a:prstGeom>
          <a:noFill/>
          <a:ln w="9525">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1.有些情况下，需要把某个数据系列设置为另一种图表类型</a:t>
            </a:r>
            <a:endParaRPr lang="zh-CN" altLang="en-US"/>
          </a:p>
          <a:p>
            <a:r>
              <a:rPr lang="zh-CN" altLang="en-US"/>
              <a:t>•同样右键点击，唤出下拉菜单，点击更改图表类型。</a:t>
            </a:r>
            <a:endParaRPr lang="zh-CN" altLang="en-US"/>
          </a:p>
        </p:txBody>
      </p:sp>
      <p:pic>
        <p:nvPicPr>
          <p:cNvPr id="15" name="Picture"/>
          <p:cNvPicPr>
            <a:picLocks noChangeAspect="1" noChangeArrowheads="1"/>
          </p:cNvPicPr>
          <p:nvPr/>
        </p:nvPicPr>
        <p:blipFill>
          <a:blip r:embed="rId1"/>
          <a:stretch>
            <a:fillRect/>
          </a:stretch>
        </p:blipFill>
        <p:spPr>
          <a:xfrm>
            <a:off x="2337435" y="2849880"/>
            <a:ext cx="4820920" cy="2762250"/>
          </a:xfrm>
          <a:prstGeom prst="rect">
            <a:avLst/>
          </a:prstGeom>
          <a:noFill/>
          <a:ln w="9525">
            <a:noFill/>
          </a:ln>
        </p:spPr>
      </p:pic>
      <p:sp>
        <p:nvSpPr>
          <p:cNvPr id="5" name="标题 4"/>
          <p:cNvSpPr>
            <a:spLocks noGrp="1"/>
          </p:cNvSpPr>
          <p:nvPr>
            <p:ph type="title"/>
          </p:nvPr>
        </p:nvSpPr>
        <p:spPr/>
        <p:txBody>
          <a:bodyPr/>
          <a:p>
            <a:r>
              <a:rPr lang="zh-CN" altLang="en-US">
                <a:sym typeface="+mn-ea"/>
              </a:rPr>
              <a:t>图表编辑</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更改图表类型</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•选择组合图，指定某个数据的图表类型，设置完成后，点击确定，生成新图表</a:t>
            </a:r>
            <a:endParaRPr lang="zh-CN" altLang="en-US"/>
          </a:p>
        </p:txBody>
      </p:sp>
      <p:pic>
        <p:nvPicPr>
          <p:cNvPr id="16" name="Picture"/>
          <p:cNvPicPr>
            <a:picLocks noChangeAspect="1" noChangeArrowheads="1"/>
          </p:cNvPicPr>
          <p:nvPr/>
        </p:nvPicPr>
        <p:blipFill>
          <a:blip r:embed="rId1"/>
          <a:stretch>
            <a:fillRect/>
          </a:stretch>
        </p:blipFill>
        <p:spPr>
          <a:xfrm>
            <a:off x="1123950" y="2371725"/>
            <a:ext cx="3733800" cy="3503930"/>
          </a:xfrm>
          <a:prstGeom prst="rect">
            <a:avLst/>
          </a:prstGeom>
          <a:noFill/>
          <a:ln w="9525">
            <a:noFill/>
          </a:ln>
        </p:spPr>
      </p:pic>
      <p:pic>
        <p:nvPicPr>
          <p:cNvPr id="17" name="Picture"/>
          <p:cNvPicPr>
            <a:picLocks noChangeAspect="1" noChangeArrowheads="1"/>
          </p:cNvPicPr>
          <p:nvPr/>
        </p:nvPicPr>
        <p:blipFill>
          <a:blip r:embed="rId2"/>
          <a:stretch>
            <a:fillRect/>
          </a:stretch>
        </p:blipFill>
        <p:spPr>
          <a:xfrm>
            <a:off x="5578475" y="2885123"/>
            <a:ext cx="5334000" cy="2475865"/>
          </a:xfrm>
          <a:prstGeom prst="rect">
            <a:avLst/>
          </a:prstGeom>
          <a:noFill/>
          <a:ln w="9525">
            <a:noFill/>
          </a:ln>
        </p:spPr>
      </p:pic>
      <p:sp>
        <p:nvSpPr>
          <p:cNvPr id="5" name="标题 4"/>
          <p:cNvSpPr>
            <a:spLocks noGrp="1"/>
          </p:cNvSpPr>
          <p:nvPr>
            <p:ph type="title"/>
          </p:nvPr>
        </p:nvSpPr>
        <p:spPr/>
        <p:txBody>
          <a:bodyPr/>
          <a:p>
            <a:r>
              <a:rPr lang="zh-CN" altLang="en-US">
                <a:sym typeface="+mn-ea"/>
              </a:rPr>
              <a:t>图表编辑</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更改图表类型</a:t>
            </a: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编辑数据系列</a:t>
            </a:r>
            <a:endParaRPr lang="zh-CN" altLang="en-US"/>
          </a:p>
        </p:txBody>
      </p:sp>
      <p:sp>
        <p:nvSpPr>
          <p:cNvPr id="4" name="文本占位符 3"/>
          <p:cNvSpPr>
            <a:spLocks noGrp="1"/>
          </p:cNvSpPr>
          <p:nvPr>
            <p:ph type="body" sz="quarter" idx="11"/>
          </p:nvPr>
        </p:nvSpPr>
        <p:spPr/>
        <p:txBody>
          <a:bodyPr/>
          <a:p>
            <a:r>
              <a:rPr lang="zh-CN" altLang="en-US"/>
              <a:t>减少数据系列</a:t>
            </a:r>
            <a:endParaRPr lang="zh-CN" altLang="en-US"/>
          </a:p>
          <a:p>
            <a:r>
              <a:rPr lang="zh-CN" altLang="en-US"/>
              <a:t>在图表中选中数据系列，按delete键即可删除</a:t>
            </a:r>
            <a:endParaRPr lang="zh-CN" altLang="en-US"/>
          </a:p>
          <a:p>
            <a:r>
              <a:rPr lang="zh-CN" altLang="en-US"/>
              <a:t>•选中要删除的系列</a:t>
            </a:r>
            <a:endParaRPr lang="zh-CN" altLang="en-US"/>
          </a:p>
        </p:txBody>
      </p:sp>
      <p:pic>
        <p:nvPicPr>
          <p:cNvPr id="18" name="Picture"/>
          <p:cNvPicPr>
            <a:picLocks noChangeAspect="1" noChangeArrowheads="1"/>
          </p:cNvPicPr>
          <p:nvPr/>
        </p:nvPicPr>
        <p:blipFill>
          <a:blip r:embed="rId1"/>
          <a:stretch>
            <a:fillRect/>
          </a:stretch>
        </p:blipFill>
        <p:spPr>
          <a:xfrm>
            <a:off x="2153920" y="3161665"/>
            <a:ext cx="5334000" cy="2465070"/>
          </a:xfrm>
          <a:prstGeom prst="rect">
            <a:avLst/>
          </a:prstGeom>
          <a:noFill/>
          <a:ln w="9525">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•按delete键删除</a:t>
            </a:r>
            <a:endParaRPr lang="zh-CN" altLang="en-US"/>
          </a:p>
        </p:txBody>
      </p:sp>
      <p:pic>
        <p:nvPicPr>
          <p:cNvPr id="19" name="Picture"/>
          <p:cNvPicPr>
            <a:picLocks noChangeAspect="1" noChangeArrowheads="1"/>
          </p:cNvPicPr>
          <p:nvPr/>
        </p:nvPicPr>
        <p:blipFill>
          <a:blip r:embed="rId1"/>
          <a:stretch>
            <a:fillRect/>
          </a:stretch>
        </p:blipFill>
        <p:spPr>
          <a:xfrm>
            <a:off x="2873375" y="2506345"/>
            <a:ext cx="5334000" cy="2519680"/>
          </a:xfrm>
          <a:prstGeom prst="rect">
            <a:avLst/>
          </a:prstGeom>
          <a:noFill/>
          <a:ln w="9525">
            <a:noFill/>
          </a:ln>
        </p:spPr>
      </p:pic>
      <p:sp>
        <p:nvSpPr>
          <p:cNvPr id="6" name="标题 5"/>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endParaRPr lang="zh-CN" altLang="en-US"/>
          </a:p>
          <a:p>
            <a:r>
              <a:rPr lang="zh-CN" altLang="en-US"/>
              <a:t>1.增加数据系列</a:t>
            </a:r>
            <a:endParaRPr lang="zh-CN" altLang="en-US"/>
          </a:p>
          <a:p>
            <a:r>
              <a:rPr lang="zh-CN" altLang="en-US"/>
              <a:t>通过图表设计中的选择数据对话框，重新选择数据</a:t>
            </a:r>
            <a:endParaRPr lang="zh-CN" altLang="en-US"/>
          </a:p>
          <a:p>
            <a:r>
              <a:rPr lang="zh-CN" altLang="en-US"/>
              <a:t>•选中所要添加数据系列的图表</a:t>
            </a:r>
            <a:endParaRPr lang="zh-CN" altLang="en-US"/>
          </a:p>
        </p:txBody>
      </p:sp>
      <p:pic>
        <p:nvPicPr>
          <p:cNvPr id="20" name="Picture"/>
          <p:cNvPicPr>
            <a:picLocks noChangeAspect="1" noChangeArrowheads="1"/>
          </p:cNvPicPr>
          <p:nvPr/>
        </p:nvPicPr>
        <p:blipFill>
          <a:blip r:embed="rId1"/>
          <a:stretch>
            <a:fillRect/>
          </a:stretch>
        </p:blipFill>
        <p:spPr>
          <a:xfrm>
            <a:off x="3999865" y="3100070"/>
            <a:ext cx="3683000" cy="3171190"/>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•右键或切换到图表设计标签，点击选择数据图标</a:t>
            </a:r>
            <a:endParaRPr lang="zh-CN" altLang="en-US"/>
          </a:p>
        </p:txBody>
      </p:sp>
      <p:pic>
        <p:nvPicPr>
          <p:cNvPr id="21" name="Picture"/>
          <p:cNvPicPr>
            <a:picLocks noChangeAspect="1" noChangeArrowheads="1"/>
          </p:cNvPicPr>
          <p:nvPr/>
        </p:nvPicPr>
        <p:blipFill>
          <a:blip r:embed="rId1"/>
          <a:stretch>
            <a:fillRect/>
          </a:stretch>
        </p:blipFill>
        <p:spPr>
          <a:xfrm>
            <a:off x="2581910" y="2487613"/>
            <a:ext cx="5334000" cy="2555875"/>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数据分析工作的四大步骤</a:t>
            </a:r>
            <a:endParaRPr lang="zh-CN" altLang="en-US"/>
          </a:p>
        </p:txBody>
      </p:sp>
      <p:sp>
        <p:nvSpPr>
          <p:cNvPr id="3" name="文本占位符 2"/>
          <p:cNvSpPr>
            <a:spLocks noGrp="1"/>
          </p:cNvSpPr>
          <p:nvPr>
            <p:ph type="body" sz="quarter" idx="10"/>
          </p:nvPr>
        </p:nvSpPr>
        <p:spPr/>
        <p:txBody>
          <a:bodyPr/>
          <a:p>
            <a:r>
              <a:rPr lang="zh-CN" altLang="en-US"/>
              <a:t>数据可视化及辅助业务决策</a:t>
            </a:r>
            <a:endParaRPr lang="zh-CN" altLang="en-US"/>
          </a:p>
        </p:txBody>
      </p:sp>
      <p:sp>
        <p:nvSpPr>
          <p:cNvPr id="4" name="文本占位符 3"/>
          <p:cNvSpPr>
            <a:spLocks noGrp="1"/>
          </p:cNvSpPr>
          <p:nvPr>
            <p:ph type="body" sz="quarter" idx="11"/>
          </p:nvPr>
        </p:nvSpPr>
        <p:spPr/>
        <p:txBody>
          <a:bodyPr/>
          <a:p>
            <a:r>
              <a:rPr lang="zh-CN" altLang="en-US"/>
              <a:t>1）清晰的可视化和完整的分析报告</a:t>
            </a:r>
            <a:endParaRPr lang="zh-CN" altLang="en-US"/>
          </a:p>
          <a:p>
            <a:r>
              <a:rPr lang="zh-CN" altLang="en-US"/>
              <a:t>•能够把分析结果变得直观、简单、易理解；</a:t>
            </a:r>
            <a:endParaRPr lang="zh-CN" altLang="en-US"/>
          </a:p>
          <a:p>
            <a:r>
              <a:rPr lang="zh-CN" altLang="en-US"/>
              <a:t>•分析报告全面、有逻辑、经得住推敲；</a:t>
            </a:r>
            <a:endParaRPr lang="zh-CN" altLang="en-US"/>
          </a:p>
          <a:p>
            <a:r>
              <a:rPr lang="zh-CN" altLang="en-US"/>
              <a:t>•分析结论可靠、可验证；</a:t>
            </a:r>
            <a:endParaRPr lang="zh-CN" altLang="en-US"/>
          </a:p>
          <a:p>
            <a:r>
              <a:rPr lang="zh-CN" altLang="en-US"/>
              <a:t>2）推动产品按数据分析的结论进行修正、落地</a:t>
            </a:r>
            <a:endParaRPr lang="zh-CN" altLang="en-US"/>
          </a:p>
          <a:p>
            <a:r>
              <a:rPr lang="zh-CN" altLang="en-US"/>
              <a:t>数据分析师总是需要通过说服产品和工程方面来改变产品，产生影响力。</a:t>
            </a:r>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点击向上箭头，重新框选数据区域。</a:t>
            </a:r>
            <a:endParaRPr lang="zh-CN" altLang="en-US"/>
          </a:p>
        </p:txBody>
      </p:sp>
      <p:pic>
        <p:nvPicPr>
          <p:cNvPr id="22" name="Picture"/>
          <p:cNvPicPr>
            <a:picLocks noChangeAspect="1" noChangeArrowheads="1"/>
          </p:cNvPicPr>
          <p:nvPr/>
        </p:nvPicPr>
        <p:blipFill>
          <a:blip r:embed="rId1"/>
          <a:stretch>
            <a:fillRect/>
          </a:stretch>
        </p:blipFill>
        <p:spPr>
          <a:xfrm>
            <a:off x="2217420" y="2138680"/>
            <a:ext cx="5334000" cy="2233930"/>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•此时，新选中的数据系列已经在列表当中，点击确定，完成系列增加。</a:t>
            </a:r>
            <a:endParaRPr lang="zh-CN" altLang="en-US"/>
          </a:p>
        </p:txBody>
      </p:sp>
      <p:pic>
        <p:nvPicPr>
          <p:cNvPr id="23" name="Picture"/>
          <p:cNvPicPr>
            <a:picLocks noChangeAspect="1" noChangeArrowheads="1"/>
          </p:cNvPicPr>
          <p:nvPr/>
        </p:nvPicPr>
        <p:blipFill>
          <a:blip r:embed="rId1"/>
          <a:stretch>
            <a:fillRect/>
          </a:stretch>
        </p:blipFill>
        <p:spPr>
          <a:xfrm>
            <a:off x="769620" y="2814955"/>
            <a:ext cx="5334000" cy="2580640"/>
          </a:xfrm>
          <a:prstGeom prst="rect">
            <a:avLst/>
          </a:prstGeom>
          <a:noFill/>
          <a:ln w="9525">
            <a:noFill/>
          </a:ln>
        </p:spPr>
      </p:pic>
      <p:pic>
        <p:nvPicPr>
          <p:cNvPr id="24" name="Picture"/>
          <p:cNvPicPr>
            <a:picLocks noChangeAspect="1" noChangeArrowheads="1"/>
          </p:cNvPicPr>
          <p:nvPr/>
        </p:nvPicPr>
        <p:blipFill>
          <a:blip r:embed="rId2"/>
          <a:stretch>
            <a:fillRect/>
          </a:stretch>
        </p:blipFill>
        <p:spPr>
          <a:xfrm>
            <a:off x="6343650" y="2863215"/>
            <a:ext cx="5334000" cy="2484120"/>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1.当然，还有一种更简便的方法通过ctrl+c ctrl+v 快捷键添加数据列</a:t>
            </a:r>
            <a:endParaRPr lang="zh-CN" altLang="en-US"/>
          </a:p>
          <a:p>
            <a:r>
              <a:rPr lang="zh-CN" altLang="en-US"/>
              <a:t>•鼠标选中要添加的数据序列，按ctrl+c</a:t>
            </a:r>
            <a:endParaRPr lang="zh-CN" altLang="en-US"/>
          </a:p>
        </p:txBody>
      </p:sp>
      <p:pic>
        <p:nvPicPr>
          <p:cNvPr id="25" name="Picture"/>
          <p:cNvPicPr>
            <a:picLocks noChangeAspect="1" noChangeArrowheads="1"/>
          </p:cNvPicPr>
          <p:nvPr/>
        </p:nvPicPr>
        <p:blipFill>
          <a:blip r:embed="rId1"/>
          <a:stretch>
            <a:fillRect/>
          </a:stretch>
        </p:blipFill>
        <p:spPr>
          <a:xfrm>
            <a:off x="1598295" y="3285490"/>
            <a:ext cx="5334000" cy="2254250"/>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•选中图表，按ctrl+v</a:t>
            </a:r>
            <a:endParaRPr lang="zh-CN" altLang="en-US"/>
          </a:p>
        </p:txBody>
      </p:sp>
      <p:pic>
        <p:nvPicPr>
          <p:cNvPr id="26" name="Picture"/>
          <p:cNvPicPr>
            <a:picLocks noChangeAspect="1" noChangeArrowheads="1"/>
          </p:cNvPicPr>
          <p:nvPr/>
        </p:nvPicPr>
        <p:blipFill>
          <a:blip r:embed="rId1"/>
          <a:stretch>
            <a:fillRect/>
          </a:stretch>
        </p:blipFill>
        <p:spPr>
          <a:xfrm>
            <a:off x="3165793" y="2867978"/>
            <a:ext cx="5076825" cy="2506345"/>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1.最简便的方法，当然是通过鼠标拖拽编辑数据</a:t>
            </a:r>
            <a:endParaRPr lang="zh-CN" altLang="en-US"/>
          </a:p>
        </p:txBody>
      </p:sp>
      <p:pic>
        <p:nvPicPr>
          <p:cNvPr id="27" name="Picture"/>
          <p:cNvPicPr>
            <a:picLocks noChangeAspect="1" noChangeArrowheads="1"/>
          </p:cNvPicPr>
          <p:nvPr/>
        </p:nvPicPr>
        <p:blipFill>
          <a:blip r:embed="rId1"/>
          <a:stretch>
            <a:fillRect/>
          </a:stretch>
        </p:blipFill>
        <p:spPr>
          <a:xfrm>
            <a:off x="3125788" y="2280285"/>
            <a:ext cx="3427095" cy="3171190"/>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编辑图例</a:t>
            </a:r>
            <a:endParaRPr lang="zh-CN" altLang="en-US"/>
          </a:p>
        </p:txBody>
      </p:sp>
      <p:sp>
        <p:nvSpPr>
          <p:cNvPr id="4" name="文本占位符 3"/>
          <p:cNvSpPr>
            <a:spLocks noGrp="1"/>
          </p:cNvSpPr>
          <p:nvPr>
            <p:ph type="body" sz="quarter" idx="11"/>
          </p:nvPr>
        </p:nvSpPr>
        <p:spPr/>
        <p:txBody>
          <a:bodyPr/>
          <a:p>
            <a:r>
              <a:rPr lang="zh-CN" altLang="en-US"/>
              <a:t>并不是所有图表都需要图例，图表上一般默认带有图例，可以对它进行删除/添加/修改位置等操作</a:t>
            </a:r>
            <a:endParaRPr lang="zh-CN" altLang="en-US"/>
          </a:p>
          <a:p>
            <a:r>
              <a:rPr lang="zh-CN" altLang="en-US"/>
              <a:t>•可以通过菜单操作，也可以通过鼠标拖动选择</a:t>
            </a:r>
            <a:endParaRPr lang="zh-CN" altLang="en-US"/>
          </a:p>
        </p:txBody>
      </p:sp>
      <p:pic>
        <p:nvPicPr>
          <p:cNvPr id="28" name="Picture"/>
          <p:cNvPicPr>
            <a:picLocks noChangeAspect="1" noChangeArrowheads="1"/>
          </p:cNvPicPr>
          <p:nvPr/>
        </p:nvPicPr>
        <p:blipFill>
          <a:blip r:embed="rId1"/>
          <a:stretch>
            <a:fillRect/>
          </a:stretch>
        </p:blipFill>
        <p:spPr>
          <a:xfrm>
            <a:off x="2273618" y="3177223"/>
            <a:ext cx="4347845" cy="2698115"/>
          </a:xfrm>
          <a:prstGeom prst="rect">
            <a:avLst/>
          </a:prstGeom>
          <a:noFill/>
          <a:ln w="9525">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添加坐标轴标题</a:t>
            </a:r>
            <a:endParaRPr lang="zh-CN" altLang="en-US"/>
          </a:p>
        </p:txBody>
      </p:sp>
      <p:sp>
        <p:nvSpPr>
          <p:cNvPr id="4" name="文本占位符 3"/>
          <p:cNvSpPr>
            <a:spLocks noGrp="1"/>
          </p:cNvSpPr>
          <p:nvPr>
            <p:ph type="body" sz="quarter" idx="11"/>
          </p:nvPr>
        </p:nvSpPr>
        <p:spPr/>
        <p:txBody>
          <a:bodyPr/>
          <a:p>
            <a:r>
              <a:rPr lang="zh-CN" altLang="en-US"/>
              <a:t>除了饼图和圆环图外，其它的标准图图表一般至少有两个坐标轴</a:t>
            </a:r>
            <a:endParaRPr lang="zh-CN" altLang="en-US"/>
          </a:p>
          <a:p>
            <a:r>
              <a:rPr lang="zh-CN" altLang="en-US"/>
              <a:t>新创建的图表默认没有坐标轴标题，添加坐标轴标题可以使坐标轴意义更加明确</a:t>
            </a:r>
            <a:endParaRPr lang="zh-CN" altLang="en-US"/>
          </a:p>
          <a:p>
            <a:r>
              <a:rPr lang="zh-CN" altLang="en-US"/>
              <a:t>•通过图表设计选项卡 —&gt; 添加图表元素 —&gt; 坐标轴标题选项 可以设置坐标轴标题</a:t>
            </a:r>
            <a:endParaRPr lang="zh-CN" altLang="en-US"/>
          </a:p>
        </p:txBody>
      </p:sp>
      <p:pic>
        <p:nvPicPr>
          <p:cNvPr id="29" name="Picture"/>
          <p:cNvPicPr>
            <a:picLocks noChangeAspect="1" noChangeArrowheads="1"/>
          </p:cNvPicPr>
          <p:nvPr/>
        </p:nvPicPr>
        <p:blipFill>
          <a:blip r:embed="rId1"/>
          <a:stretch>
            <a:fillRect/>
          </a:stretch>
        </p:blipFill>
        <p:spPr>
          <a:xfrm>
            <a:off x="3264218" y="3264853"/>
            <a:ext cx="4552315" cy="2531745"/>
          </a:xfrm>
          <a:prstGeom prst="rect">
            <a:avLst/>
          </a:prstGeom>
          <a:noFill/>
          <a:ln w="9525">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添加数据标签</a:t>
            </a:r>
            <a:endParaRPr lang="zh-CN" altLang="en-US"/>
          </a:p>
        </p:txBody>
      </p:sp>
      <p:sp>
        <p:nvSpPr>
          <p:cNvPr id="4" name="文本占位符 3"/>
          <p:cNvSpPr>
            <a:spLocks noGrp="1"/>
          </p:cNvSpPr>
          <p:nvPr>
            <p:ph type="body" sz="quarter" idx="11"/>
          </p:nvPr>
        </p:nvSpPr>
        <p:spPr/>
        <p:txBody>
          <a:bodyPr/>
          <a:p>
            <a:r>
              <a:rPr lang="zh-CN" altLang="en-US"/>
              <a:t>1.数据标签是指图表中显示图标有关信息的数据。</a:t>
            </a:r>
            <a:endParaRPr lang="zh-CN" altLang="en-US"/>
          </a:p>
          <a:p>
            <a:r>
              <a:rPr lang="zh-CN" altLang="en-US"/>
              <a:t>•选择图表设计标签，选择添加图表元素标签—&gt;数据标签—&gt;最佳匹配，可以自动适配数据标签。</a:t>
            </a:r>
            <a:endParaRPr lang="zh-CN" altLang="en-US"/>
          </a:p>
        </p:txBody>
      </p:sp>
      <p:pic>
        <p:nvPicPr>
          <p:cNvPr id="30" name="Picture"/>
          <p:cNvPicPr>
            <a:picLocks noChangeAspect="1" noChangeArrowheads="1"/>
          </p:cNvPicPr>
          <p:nvPr/>
        </p:nvPicPr>
        <p:blipFill>
          <a:blip r:embed="rId1"/>
          <a:stretch>
            <a:fillRect/>
          </a:stretch>
        </p:blipFill>
        <p:spPr>
          <a:xfrm>
            <a:off x="2854960" y="3230880"/>
            <a:ext cx="5334000" cy="2745740"/>
          </a:xfrm>
          <a:prstGeom prst="rect">
            <a:avLst/>
          </a:prstGeom>
          <a:noFill/>
          <a:ln w="9525">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添加数据标签</a:t>
            </a:r>
            <a:endParaRPr lang="zh-CN" altLang="en-US"/>
          </a:p>
        </p:txBody>
      </p:sp>
      <p:sp>
        <p:nvSpPr>
          <p:cNvPr id="4" name="文本占位符 3"/>
          <p:cNvSpPr>
            <a:spLocks noGrp="1"/>
          </p:cNvSpPr>
          <p:nvPr>
            <p:ph type="body" sz="quarter" idx="11"/>
          </p:nvPr>
        </p:nvSpPr>
        <p:spPr/>
        <p:txBody>
          <a:bodyPr/>
          <a:p>
            <a:r>
              <a:rPr lang="zh-CN" altLang="en-US"/>
              <a:t>1.添加的数据标签默认都是数值，某些情况下需要用百分比等其它形式展示，可以进行修改</a:t>
            </a:r>
            <a:endParaRPr lang="zh-CN" altLang="en-US"/>
          </a:p>
          <a:p>
            <a:r>
              <a:rPr lang="zh-CN" altLang="en-US"/>
              <a:t>右键图表，唤出菜单，选择设置数据标签格式。</a:t>
            </a:r>
            <a:endParaRPr lang="zh-CN" altLang="en-US"/>
          </a:p>
        </p:txBody>
      </p:sp>
      <p:pic>
        <p:nvPicPr>
          <p:cNvPr id="31" name="Picture"/>
          <p:cNvPicPr>
            <a:picLocks noChangeAspect="1" noChangeArrowheads="1"/>
          </p:cNvPicPr>
          <p:nvPr/>
        </p:nvPicPr>
        <p:blipFill>
          <a:blip r:embed="rId1"/>
          <a:stretch>
            <a:fillRect/>
          </a:stretch>
        </p:blipFill>
        <p:spPr>
          <a:xfrm>
            <a:off x="3667760" y="2644775"/>
            <a:ext cx="4475480" cy="3516630"/>
          </a:xfrm>
          <a:prstGeom prst="rect">
            <a:avLst/>
          </a:prstGeom>
          <a:noFill/>
          <a:ln w="9525">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添加数据标签</a:t>
            </a:r>
            <a:endParaRPr lang="zh-CN" altLang="en-US"/>
          </a:p>
        </p:txBody>
      </p:sp>
      <p:sp>
        <p:nvSpPr>
          <p:cNvPr id="4" name="文本占位符 3"/>
          <p:cNvSpPr>
            <a:spLocks noGrp="1"/>
          </p:cNvSpPr>
          <p:nvPr>
            <p:ph type="body" sz="quarter" idx="11"/>
          </p:nvPr>
        </p:nvSpPr>
        <p:spPr/>
        <p:txBody>
          <a:bodyPr/>
          <a:p>
            <a:r>
              <a:rPr lang="zh-CN" altLang="en-US"/>
              <a:t>•将空色框内的标签进行修改，将”值“改为”百分比“，则修改成功。</a:t>
            </a:r>
            <a:endParaRPr lang="zh-CN" altLang="en-US"/>
          </a:p>
        </p:txBody>
      </p:sp>
      <p:pic>
        <p:nvPicPr>
          <p:cNvPr id="32" name="Picture"/>
          <p:cNvPicPr>
            <a:picLocks noChangeAspect="1" noChangeArrowheads="1"/>
          </p:cNvPicPr>
          <p:nvPr/>
        </p:nvPicPr>
        <p:blipFill>
          <a:blip r:embed="rId1"/>
          <a:stretch>
            <a:fillRect/>
          </a:stretch>
        </p:blipFill>
        <p:spPr>
          <a:xfrm>
            <a:off x="710565" y="2314258"/>
            <a:ext cx="5025390" cy="2902585"/>
          </a:xfrm>
          <a:prstGeom prst="rect">
            <a:avLst/>
          </a:prstGeom>
          <a:noFill/>
          <a:ln w="9525">
            <a:noFill/>
          </a:ln>
        </p:spPr>
      </p:pic>
      <p:pic>
        <p:nvPicPr>
          <p:cNvPr id="33" name="Picture"/>
          <p:cNvPicPr>
            <a:picLocks noChangeAspect="1" noChangeArrowheads="1"/>
          </p:cNvPicPr>
          <p:nvPr/>
        </p:nvPicPr>
        <p:blipFill>
          <a:blip r:embed="rId2"/>
          <a:stretch>
            <a:fillRect/>
          </a:stretch>
        </p:blipFill>
        <p:spPr>
          <a:xfrm>
            <a:off x="6224905" y="2219643"/>
            <a:ext cx="5334000" cy="287464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数据分析相关的工具介绍</a:t>
            </a:r>
            <a:endParaRPr lang="zh-CN" altLang="en-US"/>
          </a:p>
        </p:txBody>
      </p:sp>
      <p:pic>
        <p:nvPicPr>
          <p:cNvPr id="7" name="图片 6"/>
          <p:cNvPicPr>
            <a:picLocks noChangeAspect="1"/>
          </p:cNvPicPr>
          <p:nvPr/>
        </p:nvPicPr>
        <p:blipFill>
          <a:blip r:embed="rId1"/>
          <a:stretch>
            <a:fillRect/>
          </a:stretch>
        </p:blipFill>
        <p:spPr>
          <a:xfrm>
            <a:off x="1741805" y="2145665"/>
            <a:ext cx="6286500" cy="16383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格式化图表</a:t>
            </a:r>
            <a:endParaRPr lang="zh-CN" altLang="en-US"/>
          </a:p>
        </p:txBody>
      </p:sp>
      <p:sp>
        <p:nvSpPr>
          <p:cNvPr id="3" name="文本占位符 2"/>
          <p:cNvSpPr>
            <a:spLocks noGrp="1"/>
          </p:cNvSpPr>
          <p:nvPr>
            <p:ph type="body" sz="quarter" idx="10"/>
          </p:nvPr>
        </p:nvSpPr>
        <p:spPr/>
        <p:txBody>
          <a:bodyPr/>
          <a:p>
            <a:r>
              <a:rPr lang="zh-CN" altLang="en-US"/>
              <a:t>保证图表的完整性</a:t>
            </a:r>
            <a:endParaRPr lang="zh-CN" altLang="en-US"/>
          </a:p>
        </p:txBody>
      </p:sp>
      <p:sp>
        <p:nvSpPr>
          <p:cNvPr id="4" name="文本占位符 3"/>
          <p:cNvSpPr>
            <a:spLocks noGrp="1"/>
          </p:cNvSpPr>
          <p:nvPr>
            <p:ph type="body" sz="quarter" idx="11"/>
          </p:nvPr>
        </p:nvSpPr>
        <p:spPr/>
        <p:txBody>
          <a:bodyPr/>
          <a:p>
            <a:r>
              <a:rPr lang="zh-CN" altLang="en-US"/>
              <a:t>一个完整的图表必须包含以下基本元素：图表标题、数据系列、图例、坐标轴、数据单位</a:t>
            </a:r>
            <a:endParaRPr lang="zh-CN" altLang="en-US"/>
          </a:p>
        </p:txBody>
      </p:sp>
      <p:pic>
        <p:nvPicPr>
          <p:cNvPr id="34" name="Picture"/>
          <p:cNvPicPr>
            <a:picLocks noChangeAspect="1" noChangeArrowheads="1"/>
          </p:cNvPicPr>
          <p:nvPr/>
        </p:nvPicPr>
        <p:blipFill>
          <a:blip r:embed="rId1"/>
          <a:stretch>
            <a:fillRect/>
          </a:stretch>
        </p:blipFill>
        <p:spPr>
          <a:xfrm>
            <a:off x="2901315" y="2791778"/>
            <a:ext cx="5334000" cy="3242945"/>
          </a:xfrm>
          <a:prstGeom prst="rect">
            <a:avLst/>
          </a:prstGeom>
          <a:noFill/>
          <a:ln w="9525">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格式化图表</a:t>
            </a:r>
            <a:endParaRPr lang="zh-CN" altLang="en-US"/>
          </a:p>
        </p:txBody>
      </p:sp>
      <p:sp>
        <p:nvSpPr>
          <p:cNvPr id="3" name="文本占位符 2"/>
          <p:cNvSpPr>
            <a:spLocks noGrp="1"/>
          </p:cNvSpPr>
          <p:nvPr>
            <p:ph type="body" sz="quarter" idx="10"/>
          </p:nvPr>
        </p:nvSpPr>
        <p:spPr/>
        <p:txBody>
          <a:bodyPr/>
          <a:p>
            <a:r>
              <a:rPr lang="zh-CN" altLang="en-US"/>
              <a:t>格式化图表区/绘图区</a:t>
            </a:r>
            <a:endParaRPr lang="zh-CN" altLang="en-US"/>
          </a:p>
        </p:txBody>
      </p:sp>
      <p:sp>
        <p:nvSpPr>
          <p:cNvPr id="4" name="文本占位符 3"/>
          <p:cNvSpPr>
            <a:spLocks noGrp="1"/>
          </p:cNvSpPr>
          <p:nvPr>
            <p:ph type="body" sz="quarter" idx="11"/>
          </p:nvPr>
        </p:nvSpPr>
        <p:spPr/>
        <p:txBody>
          <a:bodyPr/>
          <a:p>
            <a:r>
              <a:rPr lang="zh-CN" altLang="en-US"/>
              <a:t>图表区格式的设置主要包括字体、背景填充、边框、大小、属性等</a:t>
            </a:r>
            <a:endParaRPr lang="zh-CN" altLang="en-US"/>
          </a:p>
        </p:txBody>
      </p:sp>
      <p:pic>
        <p:nvPicPr>
          <p:cNvPr id="35" name="Picture"/>
          <p:cNvPicPr>
            <a:picLocks noChangeAspect="1" noChangeArrowheads="1"/>
          </p:cNvPicPr>
          <p:nvPr/>
        </p:nvPicPr>
        <p:blipFill>
          <a:blip r:embed="rId1"/>
          <a:stretch>
            <a:fillRect/>
          </a:stretch>
        </p:blipFill>
        <p:spPr>
          <a:xfrm>
            <a:off x="2955290" y="2799080"/>
            <a:ext cx="5334000" cy="2170430"/>
          </a:xfrm>
          <a:prstGeom prst="rect">
            <a:avLst/>
          </a:prstGeom>
          <a:noFill/>
          <a:ln w="9525">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格式化图表</a:t>
            </a:r>
            <a:endParaRPr lang="zh-CN" altLang="en-US"/>
          </a:p>
        </p:txBody>
      </p:sp>
      <p:sp>
        <p:nvSpPr>
          <p:cNvPr id="3" name="文本占位符 2"/>
          <p:cNvSpPr>
            <a:spLocks noGrp="1"/>
          </p:cNvSpPr>
          <p:nvPr>
            <p:ph type="body" sz="quarter" idx="10"/>
          </p:nvPr>
        </p:nvSpPr>
        <p:spPr/>
        <p:txBody>
          <a:bodyPr/>
          <a:p>
            <a:r>
              <a:rPr lang="zh-CN" altLang="en-US"/>
              <a:t>格式化图表标题、坐标轴标题、图例</a:t>
            </a:r>
            <a:endParaRPr lang="zh-CN" altLang="en-US"/>
          </a:p>
        </p:txBody>
      </p:sp>
      <p:sp>
        <p:nvSpPr>
          <p:cNvPr id="4" name="文本占位符 3"/>
          <p:cNvSpPr>
            <a:spLocks noGrp="1"/>
          </p:cNvSpPr>
          <p:nvPr>
            <p:ph type="body" sz="quarter" idx="11"/>
          </p:nvPr>
        </p:nvSpPr>
        <p:spPr/>
        <p:txBody>
          <a:bodyPr/>
          <a:p>
            <a:r>
              <a:rPr lang="zh-CN" altLang="en-US"/>
              <a:t>图表标题、坐标轴标题和图例的设置比较简单，一般包括字体、边框、对齐方式、位置等的设置</a:t>
            </a:r>
            <a:endParaRPr lang="zh-CN" altLang="en-US"/>
          </a:p>
        </p:txBody>
      </p:sp>
      <p:pic>
        <p:nvPicPr>
          <p:cNvPr id="36" name="Picture"/>
          <p:cNvPicPr>
            <a:picLocks noChangeAspect="1" noChangeArrowheads="1"/>
          </p:cNvPicPr>
          <p:nvPr/>
        </p:nvPicPr>
        <p:blipFill>
          <a:blip r:embed="rId1"/>
          <a:stretch>
            <a:fillRect/>
          </a:stretch>
        </p:blipFill>
        <p:spPr>
          <a:xfrm>
            <a:off x="2864485" y="2924175"/>
            <a:ext cx="5334000" cy="2393950"/>
          </a:xfrm>
          <a:prstGeom prst="rect">
            <a:avLst/>
          </a:prstGeom>
          <a:noFill/>
          <a:ln w="9525">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格式化图表</a:t>
            </a:r>
            <a:endParaRPr lang="zh-CN" altLang="en-US"/>
          </a:p>
        </p:txBody>
      </p:sp>
      <p:sp>
        <p:nvSpPr>
          <p:cNvPr id="3" name="文本占位符 2"/>
          <p:cNvSpPr>
            <a:spLocks noGrp="1"/>
          </p:cNvSpPr>
          <p:nvPr>
            <p:ph type="body" sz="quarter" idx="10"/>
          </p:nvPr>
        </p:nvSpPr>
        <p:spPr/>
        <p:txBody>
          <a:bodyPr/>
          <a:p>
            <a:r>
              <a:rPr lang="zh-CN" altLang="en-US"/>
              <a:t>格式化坐标轴</a:t>
            </a:r>
            <a:endParaRPr lang="zh-CN" altLang="en-US"/>
          </a:p>
        </p:txBody>
      </p:sp>
      <p:sp>
        <p:nvSpPr>
          <p:cNvPr id="4" name="文本占位符 3"/>
          <p:cNvSpPr>
            <a:spLocks noGrp="1"/>
          </p:cNvSpPr>
          <p:nvPr>
            <p:ph type="body" sz="quarter" idx="11"/>
          </p:nvPr>
        </p:nvSpPr>
        <p:spPr/>
        <p:txBody>
          <a:bodyPr/>
          <a:p>
            <a:r>
              <a:rPr lang="zh-CN" altLang="en-US"/>
              <a:t>坐标轴包括分类轴和数值轴，设置的项目包括字体，线条，填充，对齐方式，坐标轴选项等</a:t>
            </a:r>
            <a:endParaRPr lang="zh-CN" altLang="en-US"/>
          </a:p>
        </p:txBody>
      </p:sp>
      <p:pic>
        <p:nvPicPr>
          <p:cNvPr id="37" name="Picture"/>
          <p:cNvPicPr>
            <a:picLocks noChangeAspect="1" noChangeArrowheads="1"/>
          </p:cNvPicPr>
          <p:nvPr/>
        </p:nvPicPr>
        <p:blipFill>
          <a:blip r:embed="rId1"/>
          <a:stretch>
            <a:fillRect/>
          </a:stretch>
        </p:blipFill>
        <p:spPr>
          <a:xfrm>
            <a:off x="2319020" y="2327275"/>
            <a:ext cx="6953885" cy="3548380"/>
          </a:xfrm>
          <a:prstGeom prst="rect">
            <a:avLst/>
          </a:prstGeom>
          <a:noFill/>
          <a:ln w="9525">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格式化图表</a:t>
            </a:r>
            <a:endParaRPr lang="zh-CN" altLang="en-US"/>
          </a:p>
        </p:txBody>
      </p:sp>
      <p:sp>
        <p:nvSpPr>
          <p:cNvPr id="3" name="文本占位符 2"/>
          <p:cNvSpPr>
            <a:spLocks noGrp="1"/>
          </p:cNvSpPr>
          <p:nvPr>
            <p:ph type="body" sz="quarter" idx="10"/>
          </p:nvPr>
        </p:nvSpPr>
        <p:spPr/>
        <p:txBody>
          <a:bodyPr/>
          <a:p>
            <a:r>
              <a:rPr lang="zh-CN" altLang="en-US"/>
              <a:t>格式化数据序列</a:t>
            </a:r>
            <a:endParaRPr lang="zh-CN" altLang="en-US"/>
          </a:p>
        </p:txBody>
      </p:sp>
      <p:sp>
        <p:nvSpPr>
          <p:cNvPr id="4" name="文本占位符 3"/>
          <p:cNvSpPr>
            <a:spLocks noGrp="1"/>
          </p:cNvSpPr>
          <p:nvPr>
            <p:ph type="body" sz="quarter" idx="11"/>
          </p:nvPr>
        </p:nvSpPr>
        <p:spPr/>
        <p:txBody>
          <a:bodyPr/>
          <a:p>
            <a:r>
              <a:rPr lang="zh-CN" altLang="en-US"/>
              <a:t>数据序列需要格式化的内容可能包括：①设置边框/填充色 ②分类间距和重叠比例 ③坐标轴位置 </a:t>
            </a:r>
            <a:endParaRPr lang="zh-CN" altLang="en-US"/>
          </a:p>
        </p:txBody>
      </p:sp>
      <p:pic>
        <p:nvPicPr>
          <p:cNvPr id="38" name="Picture"/>
          <p:cNvPicPr>
            <a:picLocks noChangeAspect="1" noChangeArrowheads="1"/>
          </p:cNvPicPr>
          <p:nvPr/>
        </p:nvPicPr>
        <p:blipFill>
          <a:blip r:embed="rId1"/>
          <a:stretch>
            <a:fillRect/>
          </a:stretch>
        </p:blipFill>
        <p:spPr>
          <a:xfrm>
            <a:off x="2081530" y="2351405"/>
            <a:ext cx="7975600" cy="3523615"/>
          </a:xfrm>
          <a:prstGeom prst="rect">
            <a:avLst/>
          </a:prstGeom>
          <a:noFill/>
          <a:ln w="9525">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格式化图表</a:t>
            </a:r>
            <a:endParaRPr lang="zh-CN" altLang="en-US"/>
          </a:p>
        </p:txBody>
      </p:sp>
      <p:sp>
        <p:nvSpPr>
          <p:cNvPr id="3" name="文本占位符 2"/>
          <p:cNvSpPr>
            <a:spLocks noGrp="1"/>
          </p:cNvSpPr>
          <p:nvPr>
            <p:ph type="body" sz="quarter" idx="10"/>
          </p:nvPr>
        </p:nvSpPr>
        <p:spPr/>
        <p:txBody>
          <a:bodyPr/>
          <a:p>
            <a:r>
              <a:rPr lang="zh-CN" altLang="en-US"/>
              <a:t>数据标签主要包括标签内容、标签位置、字体、对齐等</a:t>
            </a:r>
            <a:endParaRPr lang="zh-CN" altLang="en-US"/>
          </a:p>
        </p:txBody>
      </p:sp>
      <p:sp>
        <p:nvSpPr>
          <p:cNvPr id="4" name="文本占位符 3"/>
          <p:cNvSpPr>
            <a:spLocks noGrp="1"/>
          </p:cNvSpPr>
          <p:nvPr>
            <p:ph type="body" sz="quarter" idx="11"/>
          </p:nvPr>
        </p:nvSpPr>
        <p:spPr/>
        <p:txBody>
          <a:bodyPr/>
          <a:p>
            <a:endParaRPr lang="zh-CN" altLang="en-US"/>
          </a:p>
        </p:txBody>
      </p:sp>
      <p:pic>
        <p:nvPicPr>
          <p:cNvPr id="39" name="Picture"/>
          <p:cNvPicPr>
            <a:picLocks noChangeAspect="1" noChangeArrowheads="1"/>
          </p:cNvPicPr>
          <p:nvPr/>
        </p:nvPicPr>
        <p:blipFill>
          <a:blip r:embed="rId1"/>
          <a:stretch>
            <a:fillRect/>
          </a:stretch>
        </p:blipFill>
        <p:spPr>
          <a:xfrm>
            <a:off x="1881505" y="2070100"/>
            <a:ext cx="7856220" cy="3545840"/>
          </a:xfrm>
          <a:prstGeom prst="rect">
            <a:avLst/>
          </a:prstGeom>
          <a:noFill/>
          <a:ln w="9525">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利用数据区域创建图表</a:t>
            </a:r>
            <a:endParaRPr lang="zh-CN" altLang="en-US" dirty="0"/>
          </a:p>
          <a:p>
            <a:r>
              <a:rPr lang="zh-CN" altLang="en-US" dirty="0"/>
              <a:t>更改图表类型</a:t>
            </a:r>
            <a:endParaRPr lang="zh-CN" altLang="en-US" dirty="0"/>
          </a:p>
          <a:p>
            <a:r>
              <a:rPr lang="zh-CN" altLang="en-US" dirty="0"/>
              <a:t>编辑数据</a:t>
            </a:r>
            <a:endParaRPr lang="zh-CN" altLang="en-US" dirty="0"/>
          </a:p>
          <a:p>
            <a:r>
              <a:rPr lang="zh-CN" altLang="en-US" dirty="0"/>
              <a:t>编辑图例</a:t>
            </a:r>
            <a:endParaRPr lang="zh-CN" altLang="en-US" dirty="0"/>
          </a:p>
          <a:p>
            <a:r>
              <a:rPr lang="zh-CN" altLang="en-US" dirty="0"/>
              <a:t>添加数据标签</a:t>
            </a:r>
            <a:endParaRPr lang="zh-CN" altLang="en-US" dirty="0"/>
          </a:p>
          <a:p>
            <a:r>
              <a:rPr lang="zh-CN" altLang="en-US" dirty="0"/>
              <a:t>格式化图表</a:t>
            </a:r>
            <a:endParaRPr lang="zh-CN" altLang="en-US" dirty="0"/>
          </a:p>
        </p:txBody>
      </p:sp>
      <p:sp>
        <p:nvSpPr>
          <p:cNvPr id="4" name="标题 3"/>
          <p:cNvSpPr>
            <a:spLocks noGrp="1"/>
          </p:cNvSpPr>
          <p:nvPr>
            <p:ph type="title"/>
          </p:nvPr>
        </p:nvSpPr>
        <p:spPr/>
        <p:txBody>
          <a:bodyPr/>
          <a:lstStyle/>
          <a:p>
            <a:r>
              <a:rPr>
                <a:sym typeface="+mn-ea"/>
              </a:rPr>
              <a:t>Excel图表使用</a:t>
            </a:r>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zh-CN" altLang="en-US" dirty="0">
                <a:sym typeface="+mn-ea"/>
              </a:rPr>
              <a:t>Excel数据处理</a:t>
            </a:r>
            <a:endParaRPr lang="zh-CN" altLang="en-US" dirty="0">
              <a:sym typeface="+mn-ea"/>
            </a:endParaRPr>
          </a:p>
          <a:p>
            <a:r>
              <a:rPr lang="zh-CN" altLang="en-US" dirty="0">
                <a:sym typeface="+mn-ea"/>
              </a:rPr>
              <a:t>Excel数据统计</a:t>
            </a:r>
            <a:endParaRPr lang="zh-CN" altLang="en-US" dirty="0">
              <a:sym typeface="+mn-ea"/>
            </a:endParaRPr>
          </a:p>
          <a:p>
            <a:r>
              <a:rPr lang="zh-CN" altLang="en-US" dirty="0">
                <a:sym typeface="+mn-ea"/>
              </a:rPr>
              <a:t>Excel常用函数</a:t>
            </a:r>
            <a:endParaRPr lang="zh-CN" altLang="en-US" dirty="0">
              <a:sym typeface="+mn-ea"/>
            </a:endParaRPr>
          </a:p>
          <a:p>
            <a:r>
              <a:rPr lang="zh-CN" altLang="en-US" dirty="0">
                <a:sym typeface="+mn-ea"/>
              </a:rPr>
              <a:t>Excel图表类型</a:t>
            </a:r>
            <a:endParaRPr lang="zh-CN" altLang="en-US" dirty="0">
              <a:sym typeface="+mn-ea"/>
            </a:endParaRPr>
          </a:p>
          <a:p>
            <a:r>
              <a:rPr lang="zh-CN" altLang="en-US" dirty="0">
                <a:sym typeface="+mn-ea"/>
              </a:rPr>
              <a:t>Excel图表使用</a:t>
            </a:r>
            <a:endParaRPr lang="zh-CN" altLang="en-US" dirty="0">
              <a:sym typeface="+mn-ea"/>
            </a:endParaRPr>
          </a:p>
          <a:p>
            <a:r>
              <a:rPr lang="en-US" altLang="zh-CN" dirty="0">
                <a:solidFill>
                  <a:srgbClr val="FF0000"/>
                </a:solidFill>
                <a:sym typeface="+mn-ea"/>
              </a:rPr>
              <a:t>Excel数据透视表</a:t>
            </a:r>
            <a:endParaRPr lang="en-US" altLang="zh-CN" dirty="0">
              <a:solidFill>
                <a:srgbClr val="FF0000"/>
              </a:solidFill>
              <a:sym typeface="+mn-ea"/>
            </a:endParaRPr>
          </a:p>
          <a:p>
            <a:r>
              <a:rPr lang="zh-CN" altLang="en-US" dirty="0">
                <a:sym typeface="+mn-ea"/>
              </a:rPr>
              <a:t>案例分析</a:t>
            </a:r>
            <a:endParaRPr lang="zh-CN" altLang="en-US" dirty="0"/>
          </a:p>
          <a:p>
            <a:endParaRPr kumimoji="1" lang="zh-CN" alt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数据透视表对原始数据的要求</a:t>
            </a:r>
            <a:endParaRPr lang="zh-CN" altLang="en-US"/>
          </a:p>
        </p:txBody>
      </p:sp>
      <p:sp>
        <p:nvSpPr>
          <p:cNvPr id="3" name="文本占位符 2"/>
          <p:cNvSpPr>
            <a:spLocks noGrp="1"/>
          </p:cNvSpPr>
          <p:nvPr>
            <p:ph type="body" sz="quarter" idx="10"/>
          </p:nvPr>
        </p:nvSpPr>
        <p:spPr/>
        <p:txBody>
          <a:bodyPr/>
          <a:p>
            <a:r>
              <a:rPr lang="zh-CN" altLang="en-US"/>
              <a:t>所有数据在一张表里</a:t>
            </a:r>
            <a:endParaRPr lang="zh-CN" altLang="en-US"/>
          </a:p>
        </p:txBody>
      </p:sp>
      <p:sp>
        <p:nvSpPr>
          <p:cNvPr id="4" name="文本占位符 3"/>
          <p:cNvSpPr>
            <a:spLocks noGrp="1"/>
          </p:cNvSpPr>
          <p:nvPr>
            <p:ph type="body" sz="quarter" idx="11"/>
          </p:nvPr>
        </p:nvSpPr>
        <p:spPr/>
        <p:txBody>
          <a:bodyPr/>
          <a:p>
            <a:r>
              <a:rPr lang="zh-CN" altLang="en-US"/>
              <a:t>透视表的原始数据需要放在一张工作表里，而不是分多张工作表放置。</a:t>
            </a:r>
            <a:endParaRPr lang="zh-CN" altLang="en-US"/>
          </a:p>
          <a:p>
            <a:r>
              <a:rPr lang="zh-CN" altLang="en-US"/>
              <a:t>如果数据是按月份/品类/规格放在不同的工作表，将先将不同工作表合并到同一张表中再建立数据透视表</a:t>
            </a:r>
            <a:endParaRPr lang="zh-CN" altLang="en-US"/>
          </a:p>
        </p:txBody>
      </p:sp>
      <p:pic>
        <p:nvPicPr>
          <p:cNvPr id="5" name="Picture"/>
          <p:cNvPicPr>
            <a:picLocks noChangeAspect="1" noChangeArrowheads="1"/>
          </p:cNvPicPr>
          <p:nvPr/>
        </p:nvPicPr>
        <p:blipFill>
          <a:blip r:embed="rId1"/>
          <a:stretch>
            <a:fillRect/>
          </a:stretch>
        </p:blipFill>
        <p:spPr>
          <a:xfrm>
            <a:off x="2723515" y="2679065"/>
            <a:ext cx="3721100" cy="2774950"/>
          </a:xfrm>
          <a:prstGeom prst="rect">
            <a:avLst/>
          </a:prstGeom>
          <a:noFill/>
          <a:ln w="9525">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数据透视表对原始数据的要求</a:t>
            </a:r>
            <a:endParaRPr lang="zh-CN" altLang="en-US"/>
          </a:p>
        </p:txBody>
      </p:sp>
      <p:sp>
        <p:nvSpPr>
          <p:cNvPr id="3" name="文本占位符 2"/>
          <p:cNvSpPr>
            <a:spLocks noGrp="1"/>
          </p:cNvSpPr>
          <p:nvPr>
            <p:ph type="body" sz="quarter" idx="10"/>
          </p:nvPr>
        </p:nvSpPr>
        <p:spPr/>
        <p:txBody>
          <a:bodyPr/>
          <a:p>
            <a:r>
              <a:rPr lang="zh-CN" altLang="en-US"/>
              <a:t>数据必须是一维表格，不是二维表</a:t>
            </a:r>
            <a:endParaRPr lang="zh-CN" altLang="en-US"/>
          </a:p>
        </p:txBody>
      </p:sp>
      <p:sp>
        <p:nvSpPr>
          <p:cNvPr id="4" name="文本占位符 3"/>
          <p:cNvSpPr>
            <a:spLocks noGrp="1"/>
          </p:cNvSpPr>
          <p:nvPr>
            <p:ph type="body" sz="quarter" idx="11"/>
          </p:nvPr>
        </p:nvSpPr>
        <p:spPr/>
        <p:txBody>
          <a:bodyPr/>
          <a:p>
            <a:r>
              <a:rPr lang="zh-CN" altLang="en-US"/>
              <a:t>数据透视表的原始数据应该是一维表格，即表的第一行是字段名，下面是字段对应的数据。</a:t>
            </a:r>
            <a:endParaRPr lang="zh-CN" altLang="en-US"/>
          </a:p>
          <a:p>
            <a:r>
              <a:rPr lang="zh-CN" altLang="en-US"/>
              <a:t>二维表将无法顺利建立数据透视表。</a:t>
            </a:r>
            <a:endParaRPr lang="zh-CN" altLang="en-US"/>
          </a:p>
        </p:txBody>
      </p:sp>
      <p:pic>
        <p:nvPicPr>
          <p:cNvPr id="5" name="Picture"/>
          <p:cNvPicPr>
            <a:picLocks noChangeAspect="1" noChangeArrowheads="1"/>
          </p:cNvPicPr>
          <p:nvPr/>
        </p:nvPicPr>
        <p:blipFill>
          <a:blip r:embed="rId1"/>
          <a:stretch>
            <a:fillRect/>
          </a:stretch>
        </p:blipFill>
        <p:spPr>
          <a:xfrm>
            <a:off x="2627948" y="2867978"/>
            <a:ext cx="4935855" cy="250634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zh-CN" dirty="0"/>
              <a:t>什么是数据分析</a:t>
            </a:r>
            <a:endParaRPr lang="zh-CN" dirty="0"/>
          </a:p>
          <a:p>
            <a:r>
              <a:rPr lang="zh-CN" dirty="0"/>
              <a:t>连接数据分析的四大步骤</a:t>
            </a:r>
            <a:endParaRPr lang="zh-CN" altLang="en-US" dirty="0"/>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数据分析概述</a:t>
            </a:r>
            <a:endParaRPr lang="zh-CN"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数据透视表对原始数据的要求</a:t>
            </a:r>
            <a:endParaRPr lang="zh-CN" altLang="en-US"/>
          </a:p>
        </p:txBody>
      </p:sp>
      <p:sp>
        <p:nvSpPr>
          <p:cNvPr id="3" name="文本占位符 2"/>
          <p:cNvSpPr>
            <a:spLocks noGrp="1"/>
          </p:cNvSpPr>
          <p:nvPr>
            <p:ph type="body" sz="quarter" idx="10"/>
          </p:nvPr>
        </p:nvSpPr>
        <p:spPr/>
        <p:txBody>
          <a:bodyPr/>
          <a:p>
            <a:r>
              <a:rPr lang="zh-CN" altLang="en-US"/>
              <a:t>表中不要有空值</a:t>
            </a:r>
            <a:endParaRPr lang="zh-CN" altLang="en-US"/>
          </a:p>
        </p:txBody>
      </p:sp>
      <p:sp>
        <p:nvSpPr>
          <p:cNvPr id="4" name="文本占位符 3"/>
          <p:cNvSpPr>
            <a:spLocks noGrp="1"/>
          </p:cNvSpPr>
          <p:nvPr>
            <p:ph type="body" sz="quarter" idx="11"/>
          </p:nvPr>
        </p:nvSpPr>
        <p:spPr/>
        <p:txBody>
          <a:bodyPr/>
          <a:p>
            <a:r>
              <a:rPr lang="zh-CN" altLang="en-US"/>
              <a:t>原始数据不要出现空行/空列。如数据缺失，或为“0”值，建议输入“0”而非空白单元格。</a:t>
            </a:r>
            <a:endParaRPr lang="zh-CN" altLang="en-US"/>
          </a:p>
          <a:p>
            <a:r>
              <a:rPr lang="zh-CN" altLang="en-US"/>
              <a:t>如下图所示，表的第一行为空白，会导致透视表字段出错，表中间有空行，会导致透视表中有空值。</a:t>
            </a:r>
            <a:endParaRPr lang="zh-CN" altLang="en-US"/>
          </a:p>
        </p:txBody>
      </p:sp>
      <p:pic>
        <p:nvPicPr>
          <p:cNvPr id="5" name="Picture"/>
          <p:cNvPicPr>
            <a:picLocks noChangeAspect="1" noChangeArrowheads="1"/>
          </p:cNvPicPr>
          <p:nvPr/>
        </p:nvPicPr>
        <p:blipFill>
          <a:blip r:embed="rId1"/>
          <a:stretch>
            <a:fillRect/>
          </a:stretch>
        </p:blipFill>
        <p:spPr>
          <a:xfrm>
            <a:off x="2648903" y="3241675"/>
            <a:ext cx="5217795" cy="2633980"/>
          </a:xfrm>
          <a:prstGeom prst="rect">
            <a:avLst/>
          </a:prstGeom>
          <a:noFill/>
          <a:ln w="9525">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数据透视表对原始数据的要求</a:t>
            </a:r>
            <a:endParaRPr lang="zh-CN" altLang="en-US"/>
          </a:p>
        </p:txBody>
      </p:sp>
      <p:sp>
        <p:nvSpPr>
          <p:cNvPr id="3" name="文本占位符 2"/>
          <p:cNvSpPr>
            <a:spLocks noGrp="1"/>
          </p:cNvSpPr>
          <p:nvPr>
            <p:ph type="body" sz="quarter" idx="10"/>
          </p:nvPr>
        </p:nvSpPr>
        <p:spPr/>
        <p:txBody>
          <a:bodyPr/>
          <a:p>
            <a:r>
              <a:rPr lang="zh-CN" altLang="en-US"/>
              <a:t>表中不要有合并单元格</a:t>
            </a:r>
            <a:endParaRPr lang="zh-CN" altLang="en-US"/>
          </a:p>
        </p:txBody>
      </p:sp>
      <p:sp>
        <p:nvSpPr>
          <p:cNvPr id="4" name="文本占位符 3"/>
          <p:cNvSpPr>
            <a:spLocks noGrp="1"/>
          </p:cNvSpPr>
          <p:nvPr>
            <p:ph type="body" sz="quarter" idx="11"/>
          </p:nvPr>
        </p:nvSpPr>
        <p:spPr/>
        <p:txBody>
          <a:bodyPr/>
          <a:p>
            <a:r>
              <a:rPr lang="zh-CN" altLang="en-US"/>
              <a:t>数据透视表的原始表格中不要有合并单元格存在，否则容易导致透视分析错误</a:t>
            </a:r>
            <a:endParaRPr lang="zh-CN" altLang="en-US"/>
          </a:p>
          <a:p>
            <a:r>
              <a:rPr lang="zh-CN" altLang="en-US"/>
              <a:t>填充合并单元格办法：取消合并单元格 -&gt;选中要填充的空单元格 -&gt;输入公式-&gt;按Ctrl+Enter键重复操作。</a:t>
            </a:r>
            <a:endParaRPr lang="zh-CN" altLang="en-US"/>
          </a:p>
        </p:txBody>
      </p:sp>
      <p:pic>
        <p:nvPicPr>
          <p:cNvPr id="5" name="Picture"/>
          <p:cNvPicPr>
            <a:picLocks noChangeAspect="1" noChangeArrowheads="1"/>
          </p:cNvPicPr>
          <p:nvPr/>
        </p:nvPicPr>
        <p:blipFill>
          <a:blip r:embed="rId1"/>
          <a:stretch>
            <a:fillRect/>
          </a:stretch>
        </p:blipFill>
        <p:spPr>
          <a:xfrm>
            <a:off x="3165475" y="3613150"/>
            <a:ext cx="5334000" cy="1616710"/>
          </a:xfrm>
          <a:prstGeom prst="rect">
            <a:avLst/>
          </a:prstGeom>
          <a:noFill/>
          <a:ln w="9525">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数据透视表对原始数据的要求</a:t>
            </a:r>
            <a:endParaRPr lang="zh-CN" altLang="en-US"/>
          </a:p>
        </p:txBody>
      </p:sp>
      <p:sp>
        <p:nvSpPr>
          <p:cNvPr id="3" name="文本占位符 2"/>
          <p:cNvSpPr>
            <a:spLocks noGrp="1"/>
          </p:cNvSpPr>
          <p:nvPr>
            <p:ph type="body" sz="quarter" idx="10"/>
          </p:nvPr>
        </p:nvSpPr>
        <p:spPr/>
        <p:txBody>
          <a:bodyPr/>
          <a:p>
            <a:r>
              <a:rPr lang="zh-CN" altLang="en-US"/>
              <a:t>数据格式要正确</a:t>
            </a:r>
            <a:endParaRPr lang="zh-CN" altLang="en-US"/>
          </a:p>
        </p:txBody>
      </p:sp>
      <p:sp>
        <p:nvSpPr>
          <p:cNvPr id="4" name="文本占位符 3"/>
          <p:cNvSpPr>
            <a:spLocks noGrp="1"/>
          </p:cNvSpPr>
          <p:nvPr>
            <p:ph type="body" sz="quarter" idx="11"/>
          </p:nvPr>
        </p:nvSpPr>
        <p:spPr/>
        <p:txBody>
          <a:bodyPr/>
          <a:p>
            <a:r>
              <a:rPr lang="zh-CN" altLang="en-US"/>
              <a:t>原始数据表中，数据格式要正确设置，尤其是日期数据，不能设置成文本数据，否则无法使用透视表汇总统计日期数据，也不进一步使用切片器分析数据。</a:t>
            </a:r>
            <a:endParaRPr lang="zh-CN" altLang="en-US"/>
          </a:p>
        </p:txBody>
      </p:sp>
      <p:pic>
        <p:nvPicPr>
          <p:cNvPr id="5" name="Picture"/>
          <p:cNvPicPr>
            <a:picLocks noChangeAspect="1" noChangeArrowheads="1"/>
          </p:cNvPicPr>
          <p:nvPr/>
        </p:nvPicPr>
        <p:blipFill>
          <a:blip r:embed="rId1"/>
          <a:stretch>
            <a:fillRect/>
          </a:stretch>
        </p:blipFill>
        <p:spPr>
          <a:xfrm>
            <a:off x="3054033" y="2855913"/>
            <a:ext cx="2915285" cy="2877185"/>
          </a:xfrm>
          <a:prstGeom prst="rect">
            <a:avLst/>
          </a:prstGeom>
          <a:noFill/>
          <a:ln w="9525">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创建数据透视表</a:t>
            </a:r>
            <a:endParaRPr lang="zh-CN" altLang="en-US"/>
          </a:p>
        </p:txBody>
      </p:sp>
      <p:sp>
        <p:nvSpPr>
          <p:cNvPr id="3" name="文本占位符 2"/>
          <p:cNvSpPr>
            <a:spLocks noGrp="1"/>
          </p:cNvSpPr>
          <p:nvPr>
            <p:ph type="body" sz="quarter" idx="10"/>
          </p:nvPr>
        </p:nvSpPr>
        <p:spPr/>
        <p:txBody>
          <a:bodyPr/>
          <a:p>
            <a:r>
              <a:rPr lang="zh-CN" altLang="en-US"/>
              <a:t>创建透视表的方法</a:t>
            </a:r>
            <a:endParaRPr lang="zh-CN" altLang="en-US"/>
          </a:p>
        </p:txBody>
      </p:sp>
      <p:sp>
        <p:nvSpPr>
          <p:cNvPr id="4" name="文本占位符 3"/>
          <p:cNvSpPr>
            <a:spLocks noGrp="1"/>
          </p:cNvSpPr>
          <p:nvPr>
            <p:ph type="body" sz="quarter" idx="11"/>
          </p:nvPr>
        </p:nvSpPr>
        <p:spPr/>
        <p:txBody>
          <a:bodyPr/>
          <a:p>
            <a:r>
              <a:rPr lang="zh-CN" altLang="en-US"/>
              <a:t>•使用推荐的透视表</a:t>
            </a:r>
            <a:endParaRPr lang="zh-CN" altLang="en-US"/>
          </a:p>
          <a:p>
            <a:r>
              <a:rPr lang="zh-CN" altLang="en-US"/>
              <a:t>在原始数据表中，单击【插入】选项卡下【表格】组中的【推荐的数据透视表】按钮，即可出现一系列推荐的透视表。如下图所示，选中不同的透视表，在右边可以看到透视表的明细。</a:t>
            </a:r>
            <a:endParaRPr lang="zh-CN" altLang="en-US"/>
          </a:p>
        </p:txBody>
      </p:sp>
      <p:pic>
        <p:nvPicPr>
          <p:cNvPr id="6" name="Picture"/>
          <p:cNvPicPr>
            <a:picLocks noChangeAspect="1" noChangeArrowheads="1"/>
          </p:cNvPicPr>
          <p:nvPr/>
        </p:nvPicPr>
        <p:blipFill>
          <a:blip r:embed="rId1"/>
          <a:stretch>
            <a:fillRect/>
          </a:stretch>
        </p:blipFill>
        <p:spPr>
          <a:xfrm>
            <a:off x="2536825" y="3573145"/>
            <a:ext cx="5334000" cy="2425700"/>
          </a:xfrm>
          <a:prstGeom prst="rect">
            <a:avLst/>
          </a:prstGeom>
          <a:noFill/>
          <a:ln w="9525">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创建数据透视表</a:t>
            </a:r>
            <a:endParaRPr lang="zh-CN" altLang="en-US"/>
          </a:p>
        </p:txBody>
      </p:sp>
      <p:sp>
        <p:nvSpPr>
          <p:cNvPr id="3" name="文本占位符 2"/>
          <p:cNvSpPr>
            <a:spLocks noGrp="1"/>
          </p:cNvSpPr>
          <p:nvPr>
            <p:ph type="body" sz="quarter" idx="10"/>
          </p:nvPr>
        </p:nvSpPr>
        <p:spPr/>
        <p:txBody>
          <a:bodyPr/>
          <a:p>
            <a:r>
              <a:rPr lang="zh-CN" altLang="en-US"/>
              <a:t>•自定义建立透视表</a:t>
            </a:r>
            <a:endParaRPr lang="zh-CN" altLang="en-US"/>
          </a:p>
        </p:txBody>
      </p:sp>
      <p:sp>
        <p:nvSpPr>
          <p:cNvPr id="4" name="文本占位符 3"/>
          <p:cNvSpPr>
            <a:spLocks noGrp="1"/>
          </p:cNvSpPr>
          <p:nvPr>
            <p:ph type="body" sz="quarter" idx="11"/>
          </p:nvPr>
        </p:nvSpPr>
        <p:spPr/>
        <p:txBody>
          <a:bodyPr/>
          <a:p>
            <a:r>
              <a:rPr lang="zh-CN" altLang="en-US"/>
              <a:t>自定义建立透视表的方法是，单击【插入】选项卡下【数据透视表】按钮，出现如下图所示的对话框。</a:t>
            </a:r>
            <a:endParaRPr lang="zh-CN" altLang="en-US"/>
          </a:p>
        </p:txBody>
      </p:sp>
      <p:pic>
        <p:nvPicPr>
          <p:cNvPr id="7" name="Picture"/>
          <p:cNvPicPr>
            <a:picLocks noChangeAspect="1" noChangeArrowheads="1"/>
          </p:cNvPicPr>
          <p:nvPr/>
        </p:nvPicPr>
        <p:blipFill>
          <a:blip r:embed="rId1"/>
          <a:stretch>
            <a:fillRect/>
          </a:stretch>
        </p:blipFill>
        <p:spPr>
          <a:xfrm>
            <a:off x="2086610" y="2476183"/>
            <a:ext cx="5012690" cy="3107055"/>
          </a:xfrm>
          <a:prstGeom prst="rect">
            <a:avLst/>
          </a:prstGeom>
          <a:noFill/>
          <a:ln w="9525">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数据透视表字段布局</a:t>
            </a:r>
            <a:endParaRPr lang="zh-CN" altLang="en-US"/>
          </a:p>
        </p:txBody>
      </p:sp>
      <p:sp>
        <p:nvSpPr>
          <p:cNvPr id="3" name="文本占位符 2"/>
          <p:cNvSpPr>
            <a:spLocks noGrp="1"/>
          </p:cNvSpPr>
          <p:nvPr>
            <p:ph type="body" sz="quarter" idx="10"/>
          </p:nvPr>
        </p:nvSpPr>
        <p:spPr/>
        <p:txBody>
          <a:bodyPr/>
          <a:p>
            <a:r>
              <a:rPr lang="zh-CN" altLang="en-US"/>
              <a:t>概述</a:t>
            </a:r>
            <a:endParaRPr lang="zh-CN" altLang="en-US"/>
          </a:p>
        </p:txBody>
      </p:sp>
      <p:sp>
        <p:nvSpPr>
          <p:cNvPr id="4" name="文本占位符 3"/>
          <p:cNvSpPr>
            <a:spLocks noGrp="1"/>
          </p:cNvSpPr>
          <p:nvPr>
            <p:ph type="body" sz="quarter" idx="11"/>
          </p:nvPr>
        </p:nvSpPr>
        <p:spPr/>
        <p:txBody>
          <a:bodyPr/>
          <a:p>
            <a:r>
              <a:rPr lang="zh-CN" altLang="en-US"/>
              <a:t>透视表成功创建后，需要对字段进行合理设置，灵活更改数据展现形式，用不同的视角进行数据分析</a:t>
            </a:r>
            <a:endParaRPr lang="zh-CN" altLang="en-US"/>
          </a:p>
          <a:p>
            <a:r>
              <a:rPr lang="zh-CN" altLang="en-US"/>
              <a:t>必要时，还可以结合图表，可视化展现、分析数据。</a:t>
            </a:r>
            <a:endParaRPr lang="zh-CN" altLang="en-US"/>
          </a:p>
        </p:txBody>
      </p:sp>
      <p:pic>
        <p:nvPicPr>
          <p:cNvPr id="8" name="Picture"/>
          <p:cNvPicPr>
            <a:picLocks noChangeAspect="1" noChangeArrowheads="1"/>
          </p:cNvPicPr>
          <p:nvPr/>
        </p:nvPicPr>
        <p:blipFill>
          <a:blip r:embed="rId1"/>
          <a:stretch>
            <a:fillRect/>
          </a:stretch>
        </p:blipFill>
        <p:spPr>
          <a:xfrm>
            <a:off x="2709545" y="3114358"/>
            <a:ext cx="5334000" cy="2378075"/>
          </a:xfrm>
          <a:prstGeom prst="rect">
            <a:avLst/>
          </a:prstGeom>
          <a:noFill/>
          <a:ln w="9525">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数据透视表字段布局</a:t>
            </a:r>
            <a:endParaRPr lang="zh-CN" altLang="en-US"/>
          </a:p>
        </p:txBody>
      </p:sp>
      <p:sp>
        <p:nvSpPr>
          <p:cNvPr id="3" name="文本占位符 2"/>
          <p:cNvSpPr>
            <a:spLocks noGrp="1"/>
          </p:cNvSpPr>
          <p:nvPr>
            <p:ph type="body" sz="quarter" idx="10"/>
          </p:nvPr>
        </p:nvSpPr>
        <p:spPr/>
        <p:txBody>
          <a:bodyPr/>
          <a:p>
            <a:r>
              <a:rPr lang="zh-CN" altLang="en-US"/>
              <a:t>理解字段</a:t>
            </a:r>
            <a:endParaRPr lang="zh-CN" altLang="en-US"/>
          </a:p>
        </p:txBody>
      </p:sp>
      <p:sp>
        <p:nvSpPr>
          <p:cNvPr id="4" name="文本占位符 3"/>
          <p:cNvSpPr>
            <a:spLocks noGrp="1"/>
          </p:cNvSpPr>
          <p:nvPr>
            <p:ph type="body" sz="quarter" idx="11"/>
          </p:nvPr>
        </p:nvSpPr>
        <p:spPr/>
        <p:txBody>
          <a:bodyPr/>
          <a:p>
            <a:r>
              <a:rPr lang="zh-CN" altLang="en-US"/>
              <a:t>创建透视表后，Excel面板分为三个区域，左边是透视表显示区，右上方是字段列表区，右下方是字段设置区</a:t>
            </a:r>
            <a:endParaRPr lang="zh-CN" altLang="en-US"/>
          </a:p>
          <a:p>
            <a:r>
              <a:rPr lang="zh-CN" altLang="en-US"/>
              <a:t>字段布局步骤 ： 勾选需要的字段 =&gt; 设置字段 =&gt;（筛选，计算方式） =&gt; 查看透视表是否符合需求</a:t>
            </a:r>
            <a:endParaRPr lang="zh-CN" altLang="en-US"/>
          </a:p>
        </p:txBody>
      </p:sp>
      <p:pic>
        <p:nvPicPr>
          <p:cNvPr id="9" name="Picture"/>
          <p:cNvPicPr>
            <a:picLocks noChangeAspect="1" noChangeArrowheads="1"/>
          </p:cNvPicPr>
          <p:nvPr/>
        </p:nvPicPr>
        <p:blipFill>
          <a:blip r:embed="rId1"/>
          <a:stretch>
            <a:fillRect/>
          </a:stretch>
        </p:blipFill>
        <p:spPr>
          <a:xfrm>
            <a:off x="2308860" y="3474403"/>
            <a:ext cx="5334000" cy="2313305"/>
          </a:xfrm>
          <a:prstGeom prst="rect">
            <a:avLst/>
          </a:prstGeom>
          <a:noFill/>
          <a:ln w="9525">
            <a:noFill/>
          </a:ln>
        </p:spPr>
      </p:pic>
      <p:sp>
        <p:nvSpPr>
          <p:cNvPr id="5" name="标题 1"/>
          <p:cNvSpPr>
            <a:spLocks noGrp="1"/>
          </p:cNvSpPr>
          <p:nvPr/>
        </p:nvSpPr>
        <p:spPr>
          <a:xfrm>
            <a:off x="711515" y="234029"/>
            <a:ext cx="8771021" cy="517190"/>
          </a:xfrm>
          <a:prstGeom prst="rect">
            <a:avLst/>
          </a:prstGeom>
        </p:spPr>
        <p:txBody>
          <a:bodyPr anchor="ctr" anchorCtr="0"/>
          <a:lstStyle>
            <a:lvl1pPr algn="l" rtl="0" eaLnBrk="0" fontAlgn="base" hangingPunct="0">
              <a:spcBef>
                <a:spcPct val="0"/>
              </a:spcBef>
              <a:spcAft>
                <a:spcPct val="0"/>
              </a:spcAft>
              <a:defRPr sz="2400" b="1" i="0" kern="1200">
                <a:solidFill>
                  <a:schemeClr val="tx1">
                    <a:lumMod val="65000"/>
                    <a:lumOff val="35000"/>
                  </a:schemeClr>
                </a:solidFill>
                <a:latin typeface="Alibaba PuHuiTi B" pitchFamily="18" charset="-122"/>
                <a:ea typeface="Alibaba PuHuiTi B" pitchFamily="18" charset="-122"/>
                <a:cs typeface="Alibaba PuHuiTi B"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r>
              <a:rPr lang="zh-CN" altLang="en-US">
                <a:sym typeface="+mn-ea"/>
              </a:rPr>
              <a:t>数据透视表字段布局</a:t>
            </a:r>
            <a:endParaRPr lang="zh-CN" altLang="en-US"/>
          </a:p>
        </p:txBody>
      </p:sp>
      <p:sp>
        <p:nvSpPr>
          <p:cNvPr id="6" name="文本占位符 2"/>
          <p:cNvSpPr>
            <a:spLocks noGrp="1"/>
          </p:cNvSpPr>
          <p:nvPr/>
        </p:nvSpPr>
        <p:spPr>
          <a:xfrm>
            <a:off x="711515"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理解字段</a:t>
            </a:r>
            <a:endParaRPr lang="zh-CN"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字段列表中显示了原始数据中所有的字段，在这里可根据需求勾选需要的字段。</a:t>
            </a:r>
            <a:endParaRPr lang="zh-CN" altLang="en-US"/>
          </a:p>
          <a:p>
            <a:r>
              <a:rPr lang="zh-CN" altLang="en-US"/>
              <a:t>如需要分析不同业务员不同商品的销量，那么就需要勾选“业务员”、“品名”、“销量”三个字段。</a:t>
            </a:r>
            <a:endParaRPr lang="zh-CN" altLang="en-US"/>
          </a:p>
          <a:p>
            <a:r>
              <a:rPr lang="zh-CN" altLang="en-US"/>
              <a:t>如需要分析不同业务员，不同商品类别的销售额，就需要勾选“业务员”、“类别”、“金额（元）”三个字段。</a:t>
            </a:r>
            <a:endParaRPr lang="zh-CN" altLang="en-US"/>
          </a:p>
        </p:txBody>
      </p:sp>
      <p:pic>
        <p:nvPicPr>
          <p:cNvPr id="10" name="Picture"/>
          <p:cNvPicPr>
            <a:picLocks noChangeAspect="1" noChangeArrowheads="1"/>
          </p:cNvPicPr>
          <p:nvPr/>
        </p:nvPicPr>
        <p:blipFill>
          <a:blip r:embed="rId1"/>
          <a:stretch>
            <a:fillRect/>
          </a:stretch>
        </p:blipFill>
        <p:spPr>
          <a:xfrm>
            <a:off x="2491105" y="3054985"/>
            <a:ext cx="5334000" cy="2820670"/>
          </a:xfrm>
          <a:prstGeom prst="rect">
            <a:avLst/>
          </a:prstGeom>
          <a:noFill/>
          <a:ln w="9525">
            <a:noFill/>
          </a:ln>
        </p:spPr>
      </p:pic>
      <p:sp>
        <p:nvSpPr>
          <p:cNvPr id="5" name="标题 1"/>
          <p:cNvSpPr>
            <a:spLocks noGrp="1"/>
          </p:cNvSpPr>
          <p:nvPr/>
        </p:nvSpPr>
        <p:spPr>
          <a:xfrm>
            <a:off x="711515" y="234029"/>
            <a:ext cx="8771021" cy="517190"/>
          </a:xfrm>
          <a:prstGeom prst="rect">
            <a:avLst/>
          </a:prstGeom>
        </p:spPr>
        <p:txBody>
          <a:bodyPr anchor="ctr" anchorCtr="0"/>
          <a:lstStyle>
            <a:lvl1pPr algn="l" rtl="0" eaLnBrk="0" fontAlgn="base" hangingPunct="0">
              <a:spcBef>
                <a:spcPct val="0"/>
              </a:spcBef>
              <a:spcAft>
                <a:spcPct val="0"/>
              </a:spcAft>
              <a:defRPr sz="2400" b="1" i="0" kern="1200">
                <a:solidFill>
                  <a:schemeClr val="tx1">
                    <a:lumMod val="65000"/>
                    <a:lumOff val="35000"/>
                  </a:schemeClr>
                </a:solidFill>
                <a:latin typeface="Alibaba PuHuiTi B" pitchFamily="18" charset="-122"/>
                <a:ea typeface="Alibaba PuHuiTi B" pitchFamily="18" charset="-122"/>
                <a:cs typeface="Alibaba PuHuiTi B"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r>
              <a:rPr lang="zh-CN" altLang="en-US">
                <a:sym typeface="+mn-ea"/>
              </a:rPr>
              <a:t>数据透视表字段布局</a:t>
            </a:r>
            <a:endParaRPr lang="zh-CN" altLang="en-US"/>
          </a:p>
        </p:txBody>
      </p:sp>
      <p:sp>
        <p:nvSpPr>
          <p:cNvPr id="6" name="文本占位符 2"/>
          <p:cNvSpPr>
            <a:spLocks noGrp="1"/>
          </p:cNvSpPr>
          <p:nvPr/>
        </p:nvSpPr>
        <p:spPr>
          <a:xfrm>
            <a:off x="711515"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理解字段</a:t>
            </a:r>
            <a:endParaRPr lang="zh-CN"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字段勾选完后，就需要对字段进行设置。</a:t>
            </a:r>
            <a:endParaRPr lang="zh-CN" altLang="en-US"/>
          </a:p>
          <a:p>
            <a:r>
              <a:rPr lang="zh-CN" altLang="en-US"/>
              <a:t>字段设置有以下两个要点：即，透视表的列和行分别显示什么数据、数据的统计方式是什么。</a:t>
            </a:r>
            <a:endParaRPr lang="zh-CN" altLang="en-US"/>
          </a:p>
        </p:txBody>
      </p:sp>
      <p:pic>
        <p:nvPicPr>
          <p:cNvPr id="11" name="Picture"/>
          <p:cNvPicPr>
            <a:picLocks noChangeAspect="1" noChangeArrowheads="1"/>
          </p:cNvPicPr>
          <p:nvPr/>
        </p:nvPicPr>
        <p:blipFill>
          <a:blip r:embed="rId1"/>
          <a:stretch>
            <a:fillRect/>
          </a:stretch>
        </p:blipFill>
        <p:spPr>
          <a:xfrm>
            <a:off x="2428875" y="3124835"/>
            <a:ext cx="5334000" cy="2156460"/>
          </a:xfrm>
          <a:prstGeom prst="rect">
            <a:avLst/>
          </a:prstGeom>
          <a:noFill/>
          <a:ln w="9525">
            <a:noFill/>
          </a:ln>
        </p:spPr>
      </p:pic>
      <p:sp>
        <p:nvSpPr>
          <p:cNvPr id="5" name="标题 1"/>
          <p:cNvSpPr>
            <a:spLocks noGrp="1"/>
          </p:cNvSpPr>
          <p:nvPr/>
        </p:nvSpPr>
        <p:spPr>
          <a:xfrm>
            <a:off x="711515" y="234029"/>
            <a:ext cx="8771021" cy="517190"/>
          </a:xfrm>
          <a:prstGeom prst="rect">
            <a:avLst/>
          </a:prstGeom>
        </p:spPr>
        <p:txBody>
          <a:bodyPr anchor="ctr" anchorCtr="0"/>
          <a:lstStyle>
            <a:lvl1pPr algn="l" rtl="0" eaLnBrk="0" fontAlgn="base" hangingPunct="0">
              <a:spcBef>
                <a:spcPct val="0"/>
              </a:spcBef>
              <a:spcAft>
                <a:spcPct val="0"/>
              </a:spcAft>
              <a:defRPr sz="2400" b="1" i="0" kern="1200">
                <a:solidFill>
                  <a:schemeClr val="tx1">
                    <a:lumMod val="65000"/>
                    <a:lumOff val="35000"/>
                  </a:schemeClr>
                </a:solidFill>
                <a:latin typeface="Alibaba PuHuiTi B" pitchFamily="18" charset="-122"/>
                <a:ea typeface="Alibaba PuHuiTi B" pitchFamily="18" charset="-122"/>
                <a:cs typeface="Alibaba PuHuiTi B"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r>
              <a:rPr lang="zh-CN" altLang="en-US">
                <a:sym typeface="+mn-ea"/>
              </a:rPr>
              <a:t>数据透视表字段布局</a:t>
            </a:r>
            <a:endParaRPr lang="zh-CN" altLang="en-US"/>
          </a:p>
        </p:txBody>
      </p:sp>
      <p:sp>
        <p:nvSpPr>
          <p:cNvPr id="6" name="文本占位符 2"/>
          <p:cNvSpPr>
            <a:spLocks noGrp="1"/>
          </p:cNvSpPr>
          <p:nvPr/>
        </p:nvSpPr>
        <p:spPr>
          <a:xfrm>
            <a:off x="711515"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理解字段</a:t>
            </a:r>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数据透视表字段布局</a:t>
            </a:r>
            <a:endParaRPr lang="zh-CN" altLang="en-US"/>
          </a:p>
        </p:txBody>
      </p:sp>
      <p:sp>
        <p:nvSpPr>
          <p:cNvPr id="3" name="文本占位符 2"/>
          <p:cNvSpPr>
            <a:spLocks noGrp="1"/>
          </p:cNvSpPr>
          <p:nvPr>
            <p:ph type="body" sz="quarter" idx="10"/>
          </p:nvPr>
        </p:nvSpPr>
        <p:spPr/>
        <p:txBody>
          <a:bodyPr/>
          <a:p>
            <a:r>
              <a:rPr lang="zh-CN" altLang="en-US"/>
              <a:t>字段设置</a:t>
            </a:r>
            <a:endParaRPr lang="zh-CN" altLang="en-US"/>
          </a:p>
        </p:txBody>
      </p:sp>
      <p:sp>
        <p:nvSpPr>
          <p:cNvPr id="4" name="文本占位符 3"/>
          <p:cNvSpPr>
            <a:spLocks noGrp="1"/>
          </p:cNvSpPr>
          <p:nvPr>
            <p:ph type="body" sz="quarter" idx="11"/>
          </p:nvPr>
        </p:nvSpPr>
        <p:spPr/>
        <p:txBody>
          <a:bodyPr/>
          <a:p>
            <a:r>
              <a:rPr lang="zh-CN" altLang="en-US"/>
              <a:t>•移动字段</a:t>
            </a:r>
            <a:endParaRPr lang="zh-CN" altLang="en-US"/>
          </a:p>
          <a:p>
            <a:r>
              <a:rPr lang="zh-CN" altLang="en-US"/>
              <a:t>首先，字段可以从字段列表中直接拖拽添加到下方区域。如下面两张图所示，左图从字段列表中选中字段，往下拖动，拖动到如右图所示的区域，再松开鼠标，就完成了字段添加。</a:t>
            </a:r>
            <a:endParaRPr lang="zh-CN" altLang="en-US"/>
          </a:p>
        </p:txBody>
      </p:sp>
      <p:pic>
        <p:nvPicPr>
          <p:cNvPr id="12" name="Picture"/>
          <p:cNvPicPr>
            <a:picLocks noChangeAspect="1" noChangeArrowheads="1"/>
          </p:cNvPicPr>
          <p:nvPr/>
        </p:nvPicPr>
        <p:blipFill>
          <a:blip r:embed="rId1"/>
          <a:stretch>
            <a:fillRect/>
          </a:stretch>
        </p:blipFill>
        <p:spPr>
          <a:xfrm>
            <a:off x="2506345" y="3097530"/>
            <a:ext cx="5179060" cy="208407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en-US" altLang="zh-CN" dirty="0">
                <a:solidFill>
                  <a:srgbClr val="FF0000"/>
                </a:solidFill>
              </a:rPr>
              <a:t>Excel</a:t>
            </a:r>
            <a:r>
              <a:rPr lang="zh-CN" altLang="en-US" dirty="0">
                <a:solidFill>
                  <a:srgbClr val="FF0000"/>
                </a:solidFill>
              </a:rPr>
              <a:t>数据分析简介</a:t>
            </a:r>
            <a:endParaRPr lang="en-US" altLang="zh-CN" dirty="0">
              <a:solidFill>
                <a:srgbClr val="FF0000"/>
              </a:solidFill>
            </a:endParaRPr>
          </a:p>
          <a:p>
            <a:r>
              <a:rPr lang="en-US" altLang="zh-CN" dirty="0"/>
              <a:t>Excel</a:t>
            </a:r>
            <a:r>
              <a:rPr lang="zh-CN" altLang="en-US" dirty="0"/>
              <a:t>的基本操作</a:t>
            </a:r>
            <a:endParaRPr lang="en-US" altLang="zh-CN" dirty="0"/>
          </a:p>
          <a:p>
            <a:r>
              <a:rPr lang="en-US" altLang="zh-CN" dirty="0">
                <a:sym typeface="+mn-ea"/>
              </a:rPr>
              <a:t>Excel</a:t>
            </a:r>
            <a:r>
              <a:rPr lang="zh-CN" altLang="en-US" dirty="0">
                <a:sym typeface="+mn-ea"/>
              </a:rPr>
              <a:t>数据处理</a:t>
            </a:r>
            <a:endParaRPr lang="en-US" altLang="zh-CN" dirty="0">
              <a:sym typeface="+mn-ea"/>
            </a:endParaRPr>
          </a:p>
          <a:p>
            <a:r>
              <a:rPr lang="en-US" altLang="zh-CN" dirty="0">
                <a:sym typeface="+mn-ea"/>
              </a:rPr>
              <a:t>Excel</a:t>
            </a:r>
            <a:r>
              <a:rPr lang="zh-CN" altLang="en-US" dirty="0">
                <a:sym typeface="+mn-ea"/>
              </a:rPr>
              <a:t>数据统计</a:t>
            </a:r>
            <a:endParaRPr lang="zh-CN" altLang="en-US" dirty="0">
              <a:sym typeface="+mn-ea"/>
            </a:endParaRPr>
          </a:p>
          <a:p>
            <a:r>
              <a:rPr lang="en-US" altLang="zh-CN" dirty="0">
                <a:sym typeface="+mn-ea"/>
              </a:rPr>
              <a:t>Excel</a:t>
            </a:r>
            <a:r>
              <a:rPr lang="zh-CN" altLang="en-US" dirty="0">
                <a:sym typeface="+mn-ea"/>
              </a:rPr>
              <a:t>常用函数</a:t>
            </a:r>
            <a:endParaRPr lang="zh-CN" altLang="en-US" dirty="0">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lang="zh-CN" altLang="en-US" dirty="0">
              <a:sym typeface="+mn-ea"/>
            </a:endParaRPr>
          </a:p>
          <a:p>
            <a:r>
              <a:rPr lang="zh-CN" altLang="en-US" dirty="0">
                <a:sym typeface="+mn-ea"/>
              </a:rPr>
              <a:t>案例分析</a:t>
            </a:r>
            <a:endParaRPr lang="zh-CN" altLang="en-US" dirty="0"/>
          </a:p>
          <a:p>
            <a:endParaRPr kumimoji="1"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其次，添加到下方的字段，可以通过拖拽的方式进行调整。</a:t>
            </a:r>
            <a:endParaRPr lang="zh-CN" altLang="en-US"/>
          </a:p>
          <a:p>
            <a:r>
              <a:rPr lang="zh-CN" altLang="en-US"/>
              <a:t>如左下图所示，“日期”在【行】区域内，选中“日期”进行拖拽，可以拖动到【列】区域内。</a:t>
            </a:r>
            <a:endParaRPr lang="zh-CN" altLang="en-US"/>
          </a:p>
        </p:txBody>
      </p:sp>
      <p:pic>
        <p:nvPicPr>
          <p:cNvPr id="13" name="Picture"/>
          <p:cNvPicPr>
            <a:picLocks noChangeAspect="1" noChangeArrowheads="1"/>
          </p:cNvPicPr>
          <p:nvPr/>
        </p:nvPicPr>
        <p:blipFill>
          <a:blip r:embed="rId1"/>
          <a:stretch>
            <a:fillRect/>
          </a:stretch>
        </p:blipFill>
        <p:spPr>
          <a:xfrm>
            <a:off x="2544763" y="3013710"/>
            <a:ext cx="5281295" cy="1905000"/>
          </a:xfrm>
          <a:prstGeom prst="rect">
            <a:avLst/>
          </a:prstGeom>
          <a:noFill/>
          <a:ln w="9525">
            <a:noFill/>
          </a:ln>
        </p:spPr>
      </p:pic>
      <p:sp>
        <p:nvSpPr>
          <p:cNvPr id="5" name="标题 4"/>
          <p:cNvSpPr>
            <a:spLocks noGrp="1"/>
          </p:cNvSpPr>
          <p:nvPr>
            <p:ph type="title"/>
          </p:nvPr>
        </p:nvSpPr>
        <p:spPr/>
        <p:txBody>
          <a:bodyPr/>
          <a:p>
            <a:r>
              <a:rPr lang="zh-CN" altLang="en-US">
                <a:sym typeface="+mn-ea"/>
              </a:rPr>
              <a:t>数据透视表字段布局</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字段设置</a:t>
            </a:r>
            <a:endParaRPr lang="zh-CN"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•设置字段的值</a:t>
            </a:r>
            <a:endParaRPr lang="zh-CN" altLang="en-US"/>
          </a:p>
          <a:p>
            <a:r>
              <a:rPr lang="zh-CN" altLang="en-US"/>
              <a:t>透视表是一种可以快速汇总大量数据的表格。在透视表的字段设置区域，【值】区域内的字段会被进行统计</a:t>
            </a:r>
            <a:endParaRPr lang="zh-CN" altLang="en-US"/>
          </a:p>
          <a:p>
            <a:r>
              <a:rPr lang="zh-CN" altLang="en-US"/>
              <a:t>默认情况下统计方式是求和。如将“金额（元）”字段放到该区域内，就会对销量数据进行求和计算。</a:t>
            </a:r>
            <a:endParaRPr lang="zh-CN" altLang="en-US"/>
          </a:p>
        </p:txBody>
      </p:sp>
      <p:pic>
        <p:nvPicPr>
          <p:cNvPr id="14" name="Picture"/>
          <p:cNvPicPr>
            <a:picLocks noChangeAspect="1" noChangeArrowheads="1"/>
          </p:cNvPicPr>
          <p:nvPr/>
        </p:nvPicPr>
        <p:blipFill>
          <a:blip r:embed="rId1"/>
          <a:stretch>
            <a:fillRect/>
          </a:stretch>
        </p:blipFill>
        <p:spPr>
          <a:xfrm>
            <a:off x="2363470" y="3415983"/>
            <a:ext cx="5334000" cy="2459355"/>
          </a:xfrm>
          <a:prstGeom prst="rect">
            <a:avLst/>
          </a:prstGeom>
          <a:noFill/>
          <a:ln w="9525">
            <a:noFill/>
          </a:ln>
        </p:spPr>
      </p:pic>
      <p:sp>
        <p:nvSpPr>
          <p:cNvPr id="5" name="标题 4"/>
          <p:cNvSpPr>
            <a:spLocks noGrp="1"/>
          </p:cNvSpPr>
          <p:nvPr>
            <p:ph type="title"/>
          </p:nvPr>
        </p:nvSpPr>
        <p:spPr/>
        <p:txBody>
          <a:bodyPr/>
          <a:p>
            <a:r>
              <a:rPr lang="zh-CN" altLang="en-US">
                <a:sym typeface="+mn-ea"/>
              </a:rPr>
              <a:t>数据透视表字段布局</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字段设置</a:t>
            </a:r>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数据透视表字段布局</a:t>
            </a:r>
            <a:endParaRPr lang="zh-CN" altLang="en-US"/>
          </a:p>
        </p:txBody>
      </p:sp>
      <p:sp>
        <p:nvSpPr>
          <p:cNvPr id="3" name="文本占位符 2"/>
          <p:cNvSpPr>
            <a:spLocks noGrp="1"/>
          </p:cNvSpPr>
          <p:nvPr>
            <p:ph type="body" sz="quarter" idx="10"/>
          </p:nvPr>
        </p:nvSpPr>
        <p:spPr/>
        <p:txBody>
          <a:bodyPr/>
          <a:p>
            <a:r>
              <a:rPr lang="zh-CN" altLang="en-US"/>
              <a:t>最终效果</a:t>
            </a:r>
            <a:endParaRPr lang="zh-CN" altLang="en-US"/>
          </a:p>
        </p:txBody>
      </p:sp>
      <p:sp>
        <p:nvSpPr>
          <p:cNvPr id="4" name="文本占位符 3"/>
          <p:cNvSpPr>
            <a:spLocks noGrp="1"/>
          </p:cNvSpPr>
          <p:nvPr>
            <p:ph type="body" sz="quarter" idx="11"/>
          </p:nvPr>
        </p:nvSpPr>
        <p:spPr/>
        <p:txBody>
          <a:bodyPr/>
          <a:p>
            <a:r>
              <a:rPr lang="zh-CN" altLang="en-US"/>
              <a:t>分析不同业务员不同商品的销量</a:t>
            </a:r>
            <a:endParaRPr lang="zh-CN" altLang="en-US"/>
          </a:p>
          <a:p>
            <a:r>
              <a:rPr lang="zh-CN" altLang="en-US"/>
              <a:t>分析不同业务员，不同商品类别的销售额</a:t>
            </a:r>
            <a:endParaRPr lang="zh-CN" altLang="en-US"/>
          </a:p>
        </p:txBody>
      </p:sp>
      <p:pic>
        <p:nvPicPr>
          <p:cNvPr id="15" name="Picture"/>
          <p:cNvPicPr>
            <a:picLocks noChangeAspect="1" noChangeArrowheads="1"/>
          </p:cNvPicPr>
          <p:nvPr/>
        </p:nvPicPr>
        <p:blipFill>
          <a:blip r:embed="rId1"/>
          <a:stretch>
            <a:fillRect/>
          </a:stretch>
        </p:blipFill>
        <p:spPr>
          <a:xfrm>
            <a:off x="1953260" y="2937828"/>
            <a:ext cx="5334000" cy="2129155"/>
          </a:xfrm>
          <a:prstGeom prst="rect">
            <a:avLst/>
          </a:prstGeom>
          <a:noFill/>
          <a:ln w="9525">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数据透视图</a:t>
            </a:r>
            <a:endParaRPr lang="zh-CN" altLang="en-US"/>
          </a:p>
        </p:txBody>
      </p:sp>
      <p:sp>
        <p:nvSpPr>
          <p:cNvPr id="3" name="文本占位符 2"/>
          <p:cNvSpPr>
            <a:spLocks noGrp="1"/>
          </p:cNvSpPr>
          <p:nvPr>
            <p:ph type="body" sz="quarter" idx="10"/>
          </p:nvPr>
        </p:nvSpPr>
        <p:spPr/>
        <p:txBody>
          <a:bodyPr/>
          <a:p>
            <a:r>
              <a:rPr lang="zh-CN" altLang="en-US"/>
              <a:t>添加数据透视图</a:t>
            </a:r>
            <a:endParaRPr lang="zh-CN" altLang="en-US"/>
          </a:p>
        </p:txBody>
      </p:sp>
      <p:sp>
        <p:nvSpPr>
          <p:cNvPr id="4" name="文本占位符 3"/>
          <p:cNvSpPr>
            <a:spLocks noGrp="1"/>
          </p:cNvSpPr>
          <p:nvPr>
            <p:ph type="body" sz="quarter" idx="11"/>
          </p:nvPr>
        </p:nvSpPr>
        <p:spPr/>
        <p:txBody>
          <a:bodyPr/>
          <a:p>
            <a:r>
              <a:rPr lang="zh-CN" altLang="en-US"/>
              <a:t>添加透视图的方法：选中透视表区域的单元格，在【数据透视表分析】选项卡下【工具】组中选择【数据透视图】</a:t>
            </a:r>
            <a:endParaRPr lang="zh-CN" altLang="en-US"/>
          </a:p>
        </p:txBody>
      </p:sp>
      <p:pic>
        <p:nvPicPr>
          <p:cNvPr id="16" name="Picture"/>
          <p:cNvPicPr>
            <a:picLocks noChangeAspect="1" noChangeArrowheads="1"/>
          </p:cNvPicPr>
          <p:nvPr/>
        </p:nvPicPr>
        <p:blipFill>
          <a:blip r:embed="rId1"/>
          <a:stretch>
            <a:fillRect/>
          </a:stretch>
        </p:blipFill>
        <p:spPr>
          <a:xfrm>
            <a:off x="2190750" y="2330133"/>
            <a:ext cx="5334000" cy="2635885"/>
          </a:xfrm>
          <a:prstGeom prst="rect">
            <a:avLst/>
          </a:prstGeom>
          <a:noFill/>
          <a:ln w="9525">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数据透视图</a:t>
            </a:r>
            <a:endParaRPr lang="zh-CN" altLang="en-US"/>
          </a:p>
        </p:txBody>
      </p:sp>
      <p:sp>
        <p:nvSpPr>
          <p:cNvPr id="3" name="文本占位符 2"/>
          <p:cNvSpPr>
            <a:spLocks noGrp="1"/>
          </p:cNvSpPr>
          <p:nvPr>
            <p:ph type="body" sz="quarter" idx="10"/>
          </p:nvPr>
        </p:nvSpPr>
        <p:spPr/>
        <p:txBody>
          <a:bodyPr/>
          <a:p>
            <a:r>
              <a:rPr lang="zh-CN" altLang="en-US"/>
              <a:t>数据透视图内容筛选</a:t>
            </a:r>
            <a:endParaRPr lang="zh-CN" altLang="en-US"/>
          </a:p>
        </p:txBody>
      </p:sp>
      <p:sp>
        <p:nvSpPr>
          <p:cNvPr id="4" name="文本占位符 3"/>
          <p:cNvSpPr>
            <a:spLocks noGrp="1"/>
          </p:cNvSpPr>
          <p:nvPr>
            <p:ph type="body" sz="quarter" idx="11"/>
          </p:nvPr>
        </p:nvSpPr>
        <p:spPr/>
        <p:txBody>
          <a:bodyPr/>
          <a:p>
            <a:r>
              <a:rPr lang="zh-CN" altLang="en-US"/>
              <a:t>数据透视图是动态图表，可以通过坐标轴和图例附近的下拉菜单调整图表内容</a:t>
            </a:r>
            <a:endParaRPr lang="zh-CN" altLang="en-US"/>
          </a:p>
        </p:txBody>
      </p:sp>
      <p:pic>
        <p:nvPicPr>
          <p:cNvPr id="17" name="Picture"/>
          <p:cNvPicPr>
            <a:picLocks noChangeAspect="1" noChangeArrowheads="1"/>
          </p:cNvPicPr>
          <p:nvPr/>
        </p:nvPicPr>
        <p:blipFill>
          <a:blip r:embed="rId1"/>
          <a:stretch>
            <a:fillRect/>
          </a:stretch>
        </p:blipFill>
        <p:spPr>
          <a:xfrm>
            <a:off x="1944370" y="2631440"/>
            <a:ext cx="5334000" cy="1813560"/>
          </a:xfrm>
          <a:prstGeom prst="rect">
            <a:avLst/>
          </a:prstGeom>
          <a:noFill/>
          <a:ln w="9525">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数据透视图是动态图表，可以通过坐标轴和图例附近的下拉菜单调整图表内容</a:t>
            </a:r>
            <a:endParaRPr lang="zh-CN" altLang="en-US"/>
          </a:p>
        </p:txBody>
      </p:sp>
      <p:pic>
        <p:nvPicPr>
          <p:cNvPr id="18" name="Picture"/>
          <p:cNvPicPr>
            <a:picLocks noChangeAspect="1" noChangeArrowheads="1"/>
          </p:cNvPicPr>
          <p:nvPr/>
        </p:nvPicPr>
        <p:blipFill>
          <a:blip r:embed="rId1"/>
          <a:stretch>
            <a:fillRect/>
          </a:stretch>
        </p:blipFill>
        <p:spPr>
          <a:xfrm>
            <a:off x="2846705" y="2162175"/>
            <a:ext cx="5334000" cy="1987550"/>
          </a:xfrm>
          <a:prstGeom prst="rect">
            <a:avLst/>
          </a:prstGeom>
          <a:noFill/>
          <a:ln w="9525">
            <a:noFill/>
          </a:ln>
        </p:spPr>
      </p:pic>
      <p:sp>
        <p:nvSpPr>
          <p:cNvPr id="9" name="标题 8"/>
          <p:cNvSpPr>
            <a:spLocks noGrp="1"/>
          </p:cNvSpPr>
          <p:nvPr>
            <p:ph type="title"/>
          </p:nvPr>
        </p:nvSpPr>
        <p:spPr/>
        <p:txBody>
          <a:bodyPr/>
          <a:p>
            <a:r>
              <a:rPr lang="zh-CN" altLang="en-US">
                <a:sym typeface="+mn-ea"/>
              </a:rPr>
              <a:t>数据透视图</a:t>
            </a:r>
            <a:endParaRPr lang="zh-CN" altLang="en-US"/>
          </a:p>
        </p:txBody>
      </p:sp>
      <p:sp>
        <p:nvSpPr>
          <p:cNvPr id="10"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数据透视图内容筛选</a:t>
            </a:r>
            <a:endParaRPr lang="zh-CN"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数据透视图</a:t>
            </a:r>
            <a:endParaRPr lang="zh-CN" altLang="en-US"/>
          </a:p>
        </p:txBody>
      </p:sp>
      <p:sp>
        <p:nvSpPr>
          <p:cNvPr id="3" name="文本占位符 2"/>
          <p:cNvSpPr>
            <a:spLocks noGrp="1"/>
          </p:cNvSpPr>
          <p:nvPr>
            <p:ph type="body" sz="quarter" idx="10"/>
          </p:nvPr>
        </p:nvSpPr>
        <p:spPr/>
        <p:txBody>
          <a:bodyPr/>
          <a:p>
            <a:r>
              <a:rPr lang="zh-CN" altLang="en-US"/>
              <a:t>将数据透视图变成普通图表 </a:t>
            </a:r>
            <a:endParaRPr lang="zh-CN" altLang="en-US"/>
          </a:p>
        </p:txBody>
      </p:sp>
      <p:sp>
        <p:nvSpPr>
          <p:cNvPr id="4" name="文本占位符 3"/>
          <p:cNvSpPr>
            <a:spLocks noGrp="1"/>
          </p:cNvSpPr>
          <p:nvPr>
            <p:ph type="body" sz="quarter" idx="11"/>
          </p:nvPr>
        </p:nvSpPr>
        <p:spPr/>
        <p:txBody>
          <a:bodyPr/>
          <a:p>
            <a:r>
              <a:rPr lang="zh-CN" altLang="en-US"/>
              <a:t>数据透视图会随着数据透视表数据变化而变化，如需讲数据透视图变成普通静态图，只需将透视表复制一份，删除原始数据，透视图即可变成图通图表</a:t>
            </a:r>
            <a:endParaRPr lang="zh-CN" altLang="en-US"/>
          </a:p>
        </p:txBody>
      </p:sp>
      <p:pic>
        <p:nvPicPr>
          <p:cNvPr id="19" name="Picture"/>
          <p:cNvPicPr>
            <a:picLocks noChangeAspect="1" noChangeArrowheads="1"/>
          </p:cNvPicPr>
          <p:nvPr/>
        </p:nvPicPr>
        <p:blipFill>
          <a:blip r:embed="rId1"/>
          <a:stretch>
            <a:fillRect/>
          </a:stretch>
        </p:blipFill>
        <p:spPr>
          <a:xfrm>
            <a:off x="2545715" y="2882900"/>
            <a:ext cx="5334000" cy="2221230"/>
          </a:xfrm>
          <a:prstGeom prst="rect">
            <a:avLst/>
          </a:prstGeom>
          <a:noFill/>
          <a:ln w="9525">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zh-CN" altLang="en-US">
                <a:sym typeface="+mn-ea"/>
              </a:rPr>
              <a:t>数据透视表对原始数据的要求</a:t>
            </a:r>
            <a:endParaRPr lang="zh-CN" altLang="en-US" dirty="0"/>
          </a:p>
          <a:p>
            <a:r>
              <a:rPr lang="zh-CN" altLang="en-US">
                <a:sym typeface="+mn-ea"/>
              </a:rPr>
              <a:t>数据透视表字段布局</a:t>
            </a:r>
            <a:endParaRPr lang="zh-CN" altLang="en-US"/>
          </a:p>
          <a:p>
            <a:r>
              <a:rPr lang="zh-CN" altLang="en-US" dirty="0"/>
              <a:t>创建</a:t>
            </a:r>
            <a:r>
              <a:rPr lang="zh-CN" altLang="en-US">
                <a:sym typeface="+mn-ea"/>
              </a:rPr>
              <a:t>数据透视图</a:t>
            </a:r>
            <a:endParaRPr lang="zh-CN" altLang="en-US" dirty="0"/>
          </a:p>
        </p:txBody>
      </p:sp>
      <p:sp>
        <p:nvSpPr>
          <p:cNvPr id="4" name="标题 3"/>
          <p:cNvSpPr>
            <a:spLocks noGrp="1"/>
          </p:cNvSpPr>
          <p:nvPr>
            <p:ph type="title"/>
          </p:nvPr>
        </p:nvSpPr>
        <p:spPr/>
        <p:txBody>
          <a:bodyPr/>
          <a:lstStyle/>
          <a:p>
            <a:r>
              <a:rPr>
                <a:sym typeface="+mn-ea"/>
              </a:rPr>
              <a:t>Excel数据透视表</a:t>
            </a:r>
            <a:endParaRPr lang="zh-CN" alt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zh-CN" altLang="en-US" dirty="0">
                <a:sym typeface="+mn-ea"/>
              </a:rPr>
              <a:t>Excel数据处理</a:t>
            </a:r>
            <a:endParaRPr lang="zh-CN" altLang="en-US" dirty="0">
              <a:sym typeface="+mn-ea"/>
            </a:endParaRPr>
          </a:p>
          <a:p>
            <a:r>
              <a:rPr lang="zh-CN" altLang="en-US" dirty="0">
                <a:sym typeface="+mn-ea"/>
              </a:rPr>
              <a:t>Excel数据统计</a:t>
            </a:r>
            <a:endParaRPr lang="zh-CN" altLang="en-US" dirty="0">
              <a:sym typeface="+mn-ea"/>
            </a:endParaRPr>
          </a:p>
          <a:p>
            <a:r>
              <a:rPr lang="zh-CN" altLang="en-US" dirty="0">
                <a:sym typeface="+mn-ea"/>
              </a:rPr>
              <a:t>Excel常用函数</a:t>
            </a:r>
            <a:endParaRPr lang="zh-CN" altLang="en-US" dirty="0">
              <a:sym typeface="+mn-ea"/>
            </a:endParaRPr>
          </a:p>
          <a:p>
            <a:r>
              <a:rPr lang="zh-CN" altLang="en-US" dirty="0">
                <a:sym typeface="+mn-ea"/>
              </a:rPr>
              <a:t>Excel图表类型</a:t>
            </a:r>
            <a:endParaRPr lang="zh-CN" altLang="en-US" dirty="0">
              <a:sym typeface="+mn-ea"/>
            </a:endParaRPr>
          </a:p>
          <a:p>
            <a:r>
              <a:rPr lang="zh-CN" altLang="en-US" dirty="0">
                <a:sym typeface="+mn-ea"/>
              </a:rPr>
              <a:t>Excel图表使用</a:t>
            </a:r>
            <a:endParaRPr lang="zh-CN" altLang="en-US" dirty="0">
              <a:sym typeface="+mn-ea"/>
            </a:endParaRPr>
          </a:p>
          <a:p>
            <a:r>
              <a:rPr lang="zh-CN" altLang="en-US" dirty="0">
                <a:sym typeface="+mn-ea"/>
              </a:rPr>
              <a:t>Excel数据透视表</a:t>
            </a:r>
            <a:endParaRPr lang="zh-CN" altLang="en-US" dirty="0">
              <a:sym typeface="+mn-ea"/>
            </a:endParaRPr>
          </a:p>
          <a:p>
            <a:r>
              <a:rPr lang="zh-CN" altLang="en-US" dirty="0">
                <a:solidFill>
                  <a:srgbClr val="FF0000"/>
                </a:solidFill>
                <a:sym typeface="+mn-ea"/>
              </a:rPr>
              <a:t>案例分析</a:t>
            </a:r>
            <a:endParaRPr lang="zh-CN" altLang="en-US" dirty="0">
              <a:solidFill>
                <a:srgbClr val="FF0000"/>
              </a:solidFill>
            </a:endParaRPr>
          </a:p>
          <a:p>
            <a:endParaRPr kumimoji="1" lang="zh-CN" altLang="en-US" dirty="0">
              <a:solidFill>
                <a:srgbClr val="FF0000"/>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会员分析概述</a:t>
            </a:r>
            <a:endParaRPr lang="zh-CN" altLang="en-US"/>
          </a:p>
        </p:txBody>
      </p:sp>
      <p:sp>
        <p:nvSpPr>
          <p:cNvPr id="3" name="文本占位符 2"/>
          <p:cNvSpPr>
            <a:spLocks noGrp="1"/>
          </p:cNvSpPr>
          <p:nvPr>
            <p:ph type="body" sz="quarter" idx="10"/>
          </p:nvPr>
        </p:nvSpPr>
        <p:spPr/>
        <p:txBody>
          <a:bodyPr/>
          <a:p>
            <a:r>
              <a:rPr lang="zh-CN" altLang="en-US"/>
              <a:t>背景与目标</a:t>
            </a:r>
            <a:endParaRPr lang="zh-CN" altLang="en-US"/>
          </a:p>
        </p:txBody>
      </p:sp>
      <p:sp>
        <p:nvSpPr>
          <p:cNvPr id="4" name="文本占位符 3"/>
          <p:cNvSpPr>
            <a:spLocks noGrp="1"/>
          </p:cNvSpPr>
          <p:nvPr>
            <p:ph type="body" sz="quarter" idx="11"/>
          </p:nvPr>
        </p:nvSpPr>
        <p:spPr/>
        <p:txBody>
          <a:bodyPr/>
          <a:p>
            <a:r>
              <a:rPr lang="zh-CN" altLang="en-US"/>
              <a:t>某女鞋连锁零售企业，当前业务已线下门店为主，线上销售为辅</a:t>
            </a:r>
            <a:endParaRPr lang="zh-CN" altLang="en-US"/>
          </a:p>
          <a:p>
            <a:r>
              <a:rPr lang="zh-CN" altLang="en-US"/>
              <a:t>通过对会员数据的分析，监控会员运营情况，为后续会员运营提供决策依据</a:t>
            </a:r>
            <a:endParaRPr lang="zh-CN" altLang="en-US"/>
          </a:p>
          <a:p>
            <a:r>
              <a:rPr lang="zh-CN" altLang="en-US"/>
              <a:t>•会员等级说明</a:t>
            </a:r>
            <a:endParaRPr lang="zh-CN" altLang="en-US"/>
          </a:p>
          <a:p>
            <a:r>
              <a:rPr lang="zh-CN" altLang="en-US"/>
              <a:t>–白银: 注册(0)</a:t>
            </a:r>
            <a:endParaRPr lang="zh-CN" altLang="en-US"/>
          </a:p>
          <a:p>
            <a:r>
              <a:rPr lang="zh-CN" altLang="en-US"/>
              <a:t>–黄金: 下单(1~3888)</a:t>
            </a:r>
            <a:endParaRPr lang="zh-CN" altLang="en-US"/>
          </a:p>
          <a:p>
            <a:r>
              <a:rPr lang="zh-CN" altLang="en-US"/>
              <a:t>–铂金: 3888~6888</a:t>
            </a:r>
            <a:endParaRPr lang="zh-CN" altLang="en-US"/>
          </a:p>
          <a:p>
            <a:r>
              <a:rPr lang="zh-CN" altLang="en-US"/>
              <a:t>–钻石: 6888以上</a:t>
            </a:r>
            <a:endParaRPr lang="zh-CN" altLang="en-US"/>
          </a:p>
          <a:p>
            <a:r>
              <a:rPr lang="zh-CN" altLang="en-US"/>
              <a:t>•案例中用到的数据</a:t>
            </a:r>
            <a:endParaRPr lang="zh-CN" altLang="en-US"/>
          </a:p>
          <a:p>
            <a:r>
              <a:rPr lang="zh-CN" altLang="en-US"/>
              <a:t>–会员信息查询.xlsx</a:t>
            </a:r>
            <a:endParaRPr lang="zh-CN" altLang="en-US"/>
          </a:p>
          <a:p>
            <a:r>
              <a:rPr lang="zh-CN" altLang="en-US"/>
              <a:t>–会员消费报表.xlsx</a:t>
            </a:r>
            <a:endParaRPr lang="zh-CN" altLang="en-US"/>
          </a:p>
          <a:p>
            <a:r>
              <a:rPr lang="zh-CN" altLang="en-US"/>
              <a:t>–门店信息表.xlsx</a:t>
            </a:r>
            <a:endParaRPr lang="zh-CN" altLang="en-US"/>
          </a:p>
          <a:p>
            <a:r>
              <a:rPr lang="zh-CN" altLang="en-US"/>
              <a:t>–全国销售订单数量表.xlsx</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Excel简介</a:t>
            </a:r>
            <a:endParaRPr lang="zh-CN" altLang="en-US"/>
          </a:p>
        </p:txBody>
      </p:sp>
      <p:sp>
        <p:nvSpPr>
          <p:cNvPr id="4" name="文本占位符 3"/>
          <p:cNvSpPr>
            <a:spLocks noGrp="1"/>
          </p:cNvSpPr>
          <p:nvPr>
            <p:ph type="body" sz="quarter" idx="11"/>
          </p:nvPr>
        </p:nvSpPr>
        <p:spPr/>
        <p:txBody>
          <a:bodyPr/>
          <a:p>
            <a:r>
              <a:rPr lang="zh-CN" altLang="en-US"/>
              <a:t>Microsoft Excel是目前世界上被使用的最广泛的数据分析工具之一。</a:t>
            </a:r>
            <a:endParaRPr lang="zh-CN" altLang="en-US"/>
          </a:p>
          <a:p>
            <a:r>
              <a:rPr lang="zh-CN" altLang="en-US"/>
              <a:t>使用Excel进行数据分析是使用R或Python进行数据科学的先驱。</a:t>
            </a:r>
            <a:endParaRPr lang="zh-CN" altLang="en-US"/>
          </a:p>
          <a:p>
            <a:r>
              <a:rPr lang="zh-CN" altLang="en-US"/>
              <a:t>本质上其他数据分析工具在数据收集、处理、分析领域是仿照Excel的操作逻辑完成的。</a:t>
            </a:r>
            <a:endParaRPr lang="zh-CN" altLang="en-US"/>
          </a:p>
        </p:txBody>
      </p:sp>
      <p:pic>
        <p:nvPicPr>
          <p:cNvPr id="5" name="Picture" descr="image-20210412102702276"/>
          <p:cNvPicPr>
            <a:picLocks noChangeAspect="1" noChangeArrowheads="1"/>
          </p:cNvPicPr>
          <p:nvPr/>
        </p:nvPicPr>
        <p:blipFill>
          <a:blip r:embed="rId1"/>
          <a:stretch>
            <a:fillRect/>
          </a:stretch>
        </p:blipFill>
        <p:spPr>
          <a:xfrm>
            <a:off x="3666490" y="3386138"/>
            <a:ext cx="1562100" cy="1452245"/>
          </a:xfrm>
          <a:prstGeom prst="rect">
            <a:avLst/>
          </a:prstGeom>
          <a:noFill/>
          <a:ln w="9525">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会员分析的作用</a:t>
            </a:r>
            <a:endParaRPr lang="zh-CN" altLang="en-US"/>
          </a:p>
        </p:txBody>
      </p:sp>
      <p:sp>
        <p:nvSpPr>
          <p:cNvPr id="3" name="文本占位符 2"/>
          <p:cNvSpPr>
            <a:spLocks noGrp="1"/>
          </p:cNvSpPr>
          <p:nvPr>
            <p:ph type="body" sz="quarter" idx="10"/>
          </p:nvPr>
        </p:nvSpPr>
        <p:spPr/>
        <p:txBody>
          <a:bodyPr/>
          <a:p>
            <a:r>
              <a:rPr lang="zh-CN" altLang="en-US"/>
              <a:t>人货场是零售行业的基本思维模式</a:t>
            </a:r>
            <a:endParaRPr lang="zh-CN" altLang="en-US"/>
          </a:p>
        </p:txBody>
      </p:sp>
      <p:sp>
        <p:nvSpPr>
          <p:cNvPr id="4" name="文本占位符 3"/>
          <p:cNvSpPr>
            <a:spLocks noGrp="1"/>
          </p:cNvSpPr>
          <p:nvPr>
            <p:ph type="body" sz="quarter" idx="11"/>
          </p:nvPr>
        </p:nvSpPr>
        <p:spPr/>
        <p:txBody>
          <a:bodyPr/>
          <a:p>
            <a:r>
              <a:rPr lang="zh-CN" altLang="en-US"/>
              <a:t>什么是“人货场”？</a:t>
            </a:r>
            <a:endParaRPr lang="zh-CN" altLang="en-US"/>
          </a:p>
          <a:p>
            <a:r>
              <a:rPr lang="zh-CN" altLang="en-US"/>
              <a:t>人：就是指买的人——顾客，卖的人——商家</a:t>
            </a:r>
            <a:endParaRPr lang="zh-CN" altLang="en-US"/>
          </a:p>
          <a:p>
            <a:r>
              <a:rPr lang="zh-CN" altLang="en-US"/>
              <a:t>货：指企业生产或销售的商品、产品</a:t>
            </a:r>
            <a:endParaRPr lang="zh-CN" altLang="en-US"/>
          </a:p>
          <a:p>
            <a:r>
              <a:rPr lang="zh-CN" altLang="en-US"/>
              <a:t>场：指的是消费的场所中的消费场景和所带来的体验</a:t>
            </a:r>
            <a:endParaRPr lang="zh-CN" altLang="en-US"/>
          </a:p>
        </p:txBody>
      </p:sp>
      <p:pic>
        <p:nvPicPr>
          <p:cNvPr id="5" name="Picture"/>
          <p:cNvPicPr>
            <a:picLocks noChangeAspect="1" noChangeArrowheads="1"/>
          </p:cNvPicPr>
          <p:nvPr/>
        </p:nvPicPr>
        <p:blipFill>
          <a:blip r:embed="rId1"/>
          <a:stretch>
            <a:fillRect/>
          </a:stretch>
        </p:blipFill>
        <p:spPr>
          <a:xfrm>
            <a:off x="2181225" y="4136073"/>
            <a:ext cx="4987290" cy="1739265"/>
          </a:xfrm>
          <a:prstGeom prst="rect">
            <a:avLst/>
          </a:prstGeom>
          <a:noFill/>
          <a:ln w="9525">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会员分析的作用</a:t>
            </a:r>
            <a:endParaRPr lang="zh-CN" altLang="en-US"/>
          </a:p>
        </p:txBody>
      </p:sp>
      <p:sp>
        <p:nvSpPr>
          <p:cNvPr id="3" name="文本占位符 2"/>
          <p:cNvSpPr>
            <a:spLocks noGrp="1"/>
          </p:cNvSpPr>
          <p:nvPr>
            <p:ph type="body" sz="quarter" idx="10"/>
          </p:nvPr>
        </p:nvSpPr>
        <p:spPr/>
        <p:txBody>
          <a:bodyPr/>
          <a:p>
            <a:r>
              <a:rPr lang="zh-CN" altLang="en-US"/>
              <a:t>人货场”三者关系在不同时期不断变化</a:t>
            </a:r>
            <a:endParaRPr lang="zh-CN" altLang="en-US"/>
          </a:p>
        </p:txBody>
      </p:sp>
      <p:sp>
        <p:nvSpPr>
          <p:cNvPr id="4" name="文本占位符 3"/>
          <p:cNvSpPr>
            <a:spLocks noGrp="1"/>
          </p:cNvSpPr>
          <p:nvPr>
            <p:ph type="body" sz="quarter" idx="11"/>
          </p:nvPr>
        </p:nvSpPr>
        <p:spPr/>
        <p:txBody>
          <a:bodyPr/>
          <a:p>
            <a:r>
              <a:rPr lang="zh-CN" altLang="en-US"/>
              <a:t>1.物质短缺时代，“货”最为重要</a:t>
            </a:r>
            <a:endParaRPr lang="zh-CN" altLang="en-US"/>
          </a:p>
          <a:p>
            <a:r>
              <a:rPr lang="zh-CN" altLang="en-US"/>
              <a:t>2.传统零售时代，“场”占据核心位置</a:t>
            </a:r>
            <a:endParaRPr lang="zh-CN" altLang="en-US"/>
          </a:p>
          <a:p>
            <a:r>
              <a:rPr lang="zh-CN" altLang="en-US"/>
              <a:t>3.互联网时代，新零售时代，“人”越来越重要</a:t>
            </a:r>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会员分析的作用</a:t>
            </a:r>
            <a:endParaRPr lang="zh-CN" altLang="en-US"/>
          </a:p>
        </p:txBody>
      </p:sp>
      <p:sp>
        <p:nvSpPr>
          <p:cNvPr id="3" name="文本占位符 2"/>
          <p:cNvSpPr>
            <a:spLocks noGrp="1"/>
          </p:cNvSpPr>
          <p:nvPr>
            <p:ph type="body" sz="quarter" idx="10"/>
          </p:nvPr>
        </p:nvSpPr>
        <p:spPr/>
        <p:txBody>
          <a:bodyPr/>
          <a:p>
            <a:r>
              <a:rPr lang="zh-CN" altLang="en-US"/>
              <a:t> 互联网新零售时代，会员分析的重要性愈发凸显</a:t>
            </a:r>
            <a:endParaRPr lang="zh-CN" altLang="en-US"/>
          </a:p>
        </p:txBody>
      </p:sp>
      <p:sp>
        <p:nvSpPr>
          <p:cNvPr id="4" name="文本占位符 3"/>
          <p:cNvSpPr>
            <a:spLocks noGrp="1"/>
          </p:cNvSpPr>
          <p:nvPr>
            <p:ph type="body" sz="quarter" idx="11"/>
          </p:nvPr>
        </p:nvSpPr>
        <p:spPr/>
        <p:txBody>
          <a:bodyPr/>
          <a:p>
            <a:r>
              <a:rPr lang="zh-CN" altLang="en-US"/>
              <a:t>1.对零售行业，顾客是利润来源，而会员又是顾客中的核心部分</a:t>
            </a:r>
            <a:endParaRPr lang="zh-CN" altLang="en-US"/>
          </a:p>
          <a:p>
            <a:r>
              <a:rPr lang="zh-CN" altLang="en-US"/>
              <a:t>2.会员分析是一扇帮助零售企业快速洞悉顾客需求变化乃至市场变化的门窗</a:t>
            </a:r>
            <a:endParaRPr lang="zh-CN" altLang="en-US"/>
          </a:p>
          <a:p>
            <a:r>
              <a:rPr lang="zh-CN" altLang="en-US"/>
              <a:t>3.通过对会员的消费情况，增量存量变化情况的分析监控业务运行是否健康</a:t>
            </a: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会员分析的业务指标</a:t>
            </a:r>
            <a:endParaRPr lang="zh-CN" altLang="en-US"/>
          </a:p>
        </p:txBody>
      </p:sp>
      <p:sp>
        <p:nvSpPr>
          <p:cNvPr id="3" name="文本占位符 2"/>
          <p:cNvSpPr>
            <a:spLocks noGrp="1"/>
          </p:cNvSpPr>
          <p:nvPr>
            <p:ph type="body" sz="quarter" idx="10"/>
          </p:nvPr>
        </p:nvSpPr>
        <p:spPr/>
        <p:txBody>
          <a:bodyPr/>
          <a:p>
            <a:r>
              <a:rPr lang="zh-CN" altLang="en-US"/>
              <a:t>会员分析常见基础指标</a:t>
            </a:r>
            <a:endParaRPr lang="zh-CN" altLang="en-US"/>
          </a:p>
        </p:txBody>
      </p:sp>
      <p:sp>
        <p:nvSpPr>
          <p:cNvPr id="4" name="文本占位符 3"/>
          <p:cNvSpPr>
            <a:spLocks noGrp="1"/>
          </p:cNvSpPr>
          <p:nvPr>
            <p:ph type="body" sz="quarter" idx="11"/>
          </p:nvPr>
        </p:nvSpPr>
        <p:spPr/>
        <p:txBody>
          <a:bodyPr/>
          <a:p>
            <a:r>
              <a:rPr lang="zh-CN" altLang="en-US"/>
              <a:t>每日或每周要监控的指标：新注册会员数、会员注册率、贡献率、会员客单价、会员件单价、会员连带率</a:t>
            </a:r>
            <a:endParaRPr lang="zh-CN" altLang="en-US"/>
          </a:p>
          <a:p>
            <a:r>
              <a:rPr lang="zh-CN" altLang="en-US"/>
              <a:t>每月和每季度要分析的指标：会员平均年龄、性别、贡献率、有效会员总数、会员增长流失率</a:t>
            </a:r>
            <a:endParaRPr lang="zh-CN" altLang="en-US"/>
          </a:p>
          <a:p>
            <a:r>
              <a:rPr lang="zh-CN" altLang="en-US"/>
              <a:t>以年度为周期的分析指标：会员注册率、流失率和回访率</a:t>
            </a:r>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会员分析的业务指标</a:t>
            </a:r>
            <a:endParaRPr lang="zh-CN" altLang="en-US"/>
          </a:p>
        </p:txBody>
      </p:sp>
      <p:sp>
        <p:nvSpPr>
          <p:cNvPr id="3" name="文本占位符 2"/>
          <p:cNvSpPr>
            <a:spLocks noGrp="1"/>
          </p:cNvSpPr>
          <p:nvPr>
            <p:ph type="body" sz="quarter" idx="10"/>
          </p:nvPr>
        </p:nvSpPr>
        <p:spPr/>
        <p:txBody>
          <a:bodyPr/>
          <a:p>
            <a:r>
              <a:rPr lang="zh-CN" altLang="en-US"/>
              <a:t>会员分析的价值指标</a:t>
            </a:r>
            <a:endParaRPr lang="zh-CN" altLang="en-US"/>
          </a:p>
        </p:txBody>
      </p:sp>
      <p:sp>
        <p:nvSpPr>
          <p:cNvPr id="4" name="文本占位符 3"/>
          <p:cNvSpPr>
            <a:spLocks noGrp="1"/>
          </p:cNvSpPr>
          <p:nvPr>
            <p:ph type="body" sz="quarter" idx="11"/>
          </p:nvPr>
        </p:nvSpPr>
        <p:spPr/>
        <p:txBody>
          <a:bodyPr/>
          <a:p>
            <a:r>
              <a:rPr lang="zh-CN" altLang="en-US"/>
              <a:t>经典指标RFM：R 最近一次消费时间，F 消费频率， M 消费金额</a:t>
            </a:r>
            <a:endParaRPr lang="zh-CN" altLang="en-US"/>
          </a:p>
          <a:p>
            <a:r>
              <a:rPr lang="zh-CN" altLang="en-US"/>
              <a:t>也可以再添加价格容忍度，从忠诚度，购买力，价格容忍度三个维度来分析会员价值</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RFM本质上是一种用三个分类维度，找判断标准方法；通过三个维度的组合计算，能判定出用户的好坏，然后采取对应措施。</a:t>
            </a:r>
            <a:endParaRPr lang="zh-CN" altLang="en-US"/>
          </a:p>
          <a:p>
            <a:r>
              <a:rPr lang="zh-CN" altLang="en-US"/>
              <a:t>RFM的真正意义在于：这是一种从交易数据反推用户价值的方法，因此可行性非常高！</a:t>
            </a:r>
            <a:endParaRPr lang="zh-CN" altLang="en-US"/>
          </a:p>
          <a:p>
            <a:endParaRPr lang="zh-CN" altLang="en-US"/>
          </a:p>
        </p:txBody>
      </p:sp>
      <p:pic>
        <p:nvPicPr>
          <p:cNvPr id="5" name="Picture"/>
          <p:cNvPicPr>
            <a:picLocks noChangeAspect="1" noChangeArrowheads="1"/>
          </p:cNvPicPr>
          <p:nvPr/>
        </p:nvPicPr>
        <p:blipFill>
          <a:blip r:embed="rId1"/>
          <a:stretch>
            <a:fillRect/>
          </a:stretch>
        </p:blipFill>
        <p:spPr>
          <a:xfrm>
            <a:off x="2955290" y="2815273"/>
            <a:ext cx="5334000" cy="2502535"/>
          </a:xfrm>
          <a:prstGeom prst="rect">
            <a:avLst/>
          </a:prstGeom>
          <a:noFill/>
          <a:ln w="9525">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会员分析的业务指标</a:t>
            </a:r>
            <a:endParaRPr lang="zh-CN" altLang="en-US"/>
          </a:p>
        </p:txBody>
      </p:sp>
      <p:sp>
        <p:nvSpPr>
          <p:cNvPr id="3" name="文本占位符 2"/>
          <p:cNvSpPr>
            <a:spLocks noGrp="1"/>
          </p:cNvSpPr>
          <p:nvPr>
            <p:ph type="body" sz="quarter" idx="10"/>
          </p:nvPr>
        </p:nvSpPr>
        <p:spPr/>
        <p:txBody>
          <a:bodyPr/>
          <a:p>
            <a:r>
              <a:rPr lang="zh-CN" altLang="en-US"/>
              <a:t>会员的生命周期管理</a:t>
            </a:r>
            <a:endParaRPr lang="zh-CN" altLang="en-US"/>
          </a:p>
        </p:txBody>
      </p:sp>
      <p:sp>
        <p:nvSpPr>
          <p:cNvPr id="4" name="文本占位符 3"/>
          <p:cNvSpPr>
            <a:spLocks noGrp="1"/>
          </p:cNvSpPr>
          <p:nvPr>
            <p:ph type="body" sz="quarter" idx="11"/>
          </p:nvPr>
        </p:nvSpPr>
        <p:spPr/>
        <p:txBody>
          <a:bodyPr/>
          <a:p>
            <a:r>
              <a:rPr lang="zh-CN" altLang="en-US"/>
              <a:t>会员关系从注册至终止的全过程称为会员关系的生命期：</a:t>
            </a:r>
            <a:endParaRPr lang="zh-CN" altLang="en-US"/>
          </a:p>
          <a:p>
            <a:r>
              <a:rPr lang="zh-CN" altLang="en-US"/>
              <a:t>会员生命期不同阶段的一般定义：</a:t>
            </a:r>
            <a:endParaRPr lang="zh-CN" altLang="en-US"/>
          </a:p>
          <a:p>
            <a:r>
              <a:rPr lang="zh-CN" altLang="en-US"/>
              <a:t> ① 活跃会员：在最近3个月内有过消费的会员。</a:t>
            </a:r>
            <a:endParaRPr lang="zh-CN" altLang="en-US"/>
          </a:p>
          <a:p>
            <a:r>
              <a:rPr lang="zh-CN" altLang="en-US"/>
              <a:t> ② 沉默会员：最后一次消费发生在最近的4-6个月内，已经沉默了3个月。</a:t>
            </a:r>
            <a:endParaRPr lang="zh-CN" altLang="en-US"/>
          </a:p>
          <a:p>
            <a:r>
              <a:rPr lang="zh-CN" altLang="en-US"/>
              <a:t> ③ 睡眠会员：最后一次消费发生在最近的7-12个月内，已经睡眠了6个月。</a:t>
            </a:r>
            <a:endParaRPr lang="zh-CN" altLang="en-US"/>
          </a:p>
          <a:p>
            <a:r>
              <a:rPr lang="zh-CN" altLang="en-US"/>
              <a:t> ④ 流失会员：最近12个月均没有消费的会员</a:t>
            </a:r>
            <a:endParaRPr lang="zh-CN" altLang="en-US"/>
          </a:p>
          <a:p>
            <a:r>
              <a:rPr lang="zh-CN" altLang="en-US"/>
              <a:t>上述定义基于一般零售行业情况， 针对不同业务可以指定不同的标准</a:t>
            </a:r>
            <a:endParaRPr lang="zh-CN" altLang="en-US"/>
          </a:p>
        </p:txBody>
      </p:sp>
      <p:pic>
        <p:nvPicPr>
          <p:cNvPr id="5" name="Picture"/>
          <p:cNvPicPr>
            <a:picLocks noChangeAspect="1" noChangeArrowheads="1"/>
          </p:cNvPicPr>
          <p:nvPr/>
        </p:nvPicPr>
        <p:blipFill>
          <a:blip r:embed="rId1"/>
          <a:stretch>
            <a:fillRect/>
          </a:stretch>
        </p:blipFill>
        <p:spPr>
          <a:xfrm>
            <a:off x="2882265" y="5147945"/>
            <a:ext cx="5334000" cy="641350"/>
          </a:xfrm>
          <a:prstGeom prst="rect">
            <a:avLst/>
          </a:prstGeom>
          <a:noFill/>
          <a:ln w="9525">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会员存量与增量分析</a:t>
            </a:r>
            <a:endParaRPr lang="zh-CN" altLang="en-US"/>
          </a:p>
        </p:txBody>
      </p:sp>
      <p:sp>
        <p:nvSpPr>
          <p:cNvPr id="4" name="文本占位符 3"/>
          <p:cNvSpPr>
            <a:spLocks noGrp="1"/>
          </p:cNvSpPr>
          <p:nvPr>
            <p:ph type="body" sz="quarter" idx="11"/>
          </p:nvPr>
        </p:nvSpPr>
        <p:spPr/>
        <p:txBody>
          <a:bodyPr/>
          <a:p>
            <a:r>
              <a:rPr lang="zh-CN" altLang="en-US"/>
              <a:t>通过会员存量与增量分析， 来观察会员的运营情况， 为会员运营提供决策的数据依据. </a:t>
            </a:r>
            <a:endParaRPr lang="zh-CN" altLang="en-US"/>
          </a:p>
          <a:p>
            <a:r>
              <a:rPr lang="zh-CN" altLang="en-US"/>
              <a:t>•源数据</a:t>
            </a:r>
            <a:endParaRPr lang="zh-CN" altLang="en-US"/>
          </a:p>
          <a:p>
            <a:r>
              <a:rPr lang="zh-CN" altLang="en-US"/>
              <a:t>–会员信息查询.xlsx， 从中台系统导出， 需额外添加年月字段，方便统计</a:t>
            </a:r>
            <a:endParaRPr lang="zh-CN" altLang="en-US"/>
          </a:p>
          <a:p>
            <a:r>
              <a:rPr lang="zh-CN" altLang="en-US"/>
              <a:t>–门店信息表.xlsx， 主要用到地区编码这个字段</a:t>
            </a:r>
            <a:endParaRPr lang="zh-CN" altLang="en-US"/>
          </a:p>
          <a:p>
            <a:r>
              <a:rPr lang="zh-CN" altLang="en-US"/>
              <a:t>•整体概览</a:t>
            </a:r>
            <a:endParaRPr lang="zh-CN" altLang="en-US"/>
          </a:p>
          <a:p>
            <a:r>
              <a:rPr lang="zh-CN" altLang="en-US"/>
              <a:t>–存量增量分析</a:t>
            </a:r>
            <a:endParaRPr lang="zh-CN" altLang="en-US"/>
          </a:p>
          <a:p>
            <a:r>
              <a:rPr lang="zh-CN" altLang="en-US"/>
              <a:t>目的: 查看会员拉新情况</a:t>
            </a:r>
            <a:endParaRPr lang="zh-CN" altLang="en-US"/>
          </a:p>
        </p:txBody>
      </p:sp>
      <p:pic>
        <p:nvPicPr>
          <p:cNvPr id="5" name="Picture"/>
          <p:cNvPicPr>
            <a:picLocks noChangeAspect="1" noChangeArrowheads="1"/>
          </p:cNvPicPr>
          <p:nvPr/>
        </p:nvPicPr>
        <p:blipFill>
          <a:blip r:embed="rId1"/>
          <a:stretch>
            <a:fillRect/>
          </a:stretch>
        </p:blipFill>
        <p:spPr>
          <a:xfrm>
            <a:off x="3529965" y="3872548"/>
            <a:ext cx="5334000" cy="2099945"/>
          </a:xfrm>
          <a:prstGeom prst="rect">
            <a:avLst/>
          </a:prstGeom>
          <a:noFill/>
          <a:ln w="9525">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会员存量与增量分析</a:t>
            </a:r>
            <a:endParaRPr lang="zh-CN" altLang="en-US"/>
          </a:p>
        </p:txBody>
      </p:sp>
      <p:sp>
        <p:nvSpPr>
          <p:cNvPr id="4" name="文本占位符 3"/>
          <p:cNvSpPr>
            <a:spLocks noGrp="1"/>
          </p:cNvSpPr>
          <p:nvPr>
            <p:ph type="body" sz="quarter" idx="11"/>
          </p:nvPr>
        </p:nvSpPr>
        <p:spPr/>
        <p:txBody>
          <a:bodyPr/>
          <a:p>
            <a:r>
              <a:rPr lang="zh-CN" altLang="en-US"/>
              <a:t>查看会员拉新与转换情况</a:t>
            </a:r>
            <a:endParaRPr lang="zh-CN" altLang="en-US"/>
          </a:p>
        </p:txBody>
      </p:sp>
      <p:pic>
        <p:nvPicPr>
          <p:cNvPr id="5" name="Picture"/>
          <p:cNvPicPr>
            <a:picLocks noChangeAspect="1" noChangeArrowheads="1"/>
          </p:cNvPicPr>
          <p:nvPr/>
        </p:nvPicPr>
        <p:blipFill>
          <a:blip r:embed="rId1"/>
          <a:stretch>
            <a:fillRect/>
          </a:stretch>
        </p:blipFill>
        <p:spPr>
          <a:xfrm>
            <a:off x="2736850" y="2667953"/>
            <a:ext cx="5334000" cy="1939925"/>
          </a:xfrm>
          <a:prstGeom prst="rect">
            <a:avLst/>
          </a:prstGeom>
          <a:noFill/>
          <a:ln w="9525">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查看会员转换情况， 是否有发生购买行为</a:t>
            </a:r>
            <a:endParaRPr lang="zh-CN" altLang="en-US"/>
          </a:p>
        </p:txBody>
      </p:sp>
      <p:pic>
        <p:nvPicPr>
          <p:cNvPr id="6" name="Picture"/>
          <p:cNvPicPr>
            <a:picLocks noChangeAspect="1" noChangeArrowheads="1"/>
          </p:cNvPicPr>
          <p:nvPr/>
        </p:nvPicPr>
        <p:blipFill>
          <a:blip r:embed="rId1"/>
          <a:stretch>
            <a:fillRect/>
          </a:stretch>
        </p:blipFill>
        <p:spPr>
          <a:xfrm>
            <a:off x="2354580" y="2297113"/>
            <a:ext cx="5334000" cy="2263775"/>
          </a:xfrm>
          <a:prstGeom prst="rect">
            <a:avLst/>
          </a:prstGeom>
          <a:noFill/>
          <a:ln w="9525">
            <a:noFill/>
          </a:ln>
        </p:spPr>
      </p:pic>
      <p:sp>
        <p:nvSpPr>
          <p:cNvPr id="7" name="标题 6"/>
          <p:cNvSpPr>
            <a:spLocks noGrp="1"/>
          </p:cNvSpPr>
          <p:nvPr>
            <p:ph type="title"/>
          </p:nvPr>
        </p:nvSpPr>
        <p:spPr/>
        <p:txBody>
          <a:bodyPr/>
          <a:p>
            <a:r>
              <a:rPr lang="zh-CN" altLang="en-US">
                <a:sym typeface="+mn-ea"/>
              </a:rPr>
              <a:t>会员存量与增量分析</a:t>
            </a:r>
            <a:endParaRPr lang="zh-CN"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查看整体会员的分布情况</a:t>
            </a:r>
            <a:endParaRPr lang="zh-CN" altLang="en-US"/>
          </a:p>
        </p:txBody>
      </p:sp>
      <p:pic>
        <p:nvPicPr>
          <p:cNvPr id="7" name="Picture"/>
          <p:cNvPicPr>
            <a:picLocks noChangeAspect="1" noChangeArrowheads="1"/>
          </p:cNvPicPr>
          <p:nvPr/>
        </p:nvPicPr>
        <p:blipFill>
          <a:blip r:embed="rId1"/>
          <a:stretch>
            <a:fillRect/>
          </a:stretch>
        </p:blipFill>
        <p:spPr>
          <a:xfrm>
            <a:off x="2864485" y="2727960"/>
            <a:ext cx="5334000" cy="2731770"/>
          </a:xfrm>
          <a:prstGeom prst="rect">
            <a:avLst/>
          </a:prstGeom>
          <a:noFill/>
          <a:ln w="9525">
            <a:noFill/>
          </a:ln>
        </p:spPr>
      </p:pic>
      <p:sp>
        <p:nvSpPr>
          <p:cNvPr id="5" name="标题 4"/>
          <p:cNvSpPr>
            <a:spLocks noGrp="1"/>
          </p:cNvSpPr>
          <p:nvPr>
            <p:ph type="title"/>
          </p:nvPr>
        </p:nvSpPr>
        <p:spPr/>
        <p:txBody>
          <a:bodyPr/>
          <a:p>
            <a:r>
              <a:rPr lang="zh-CN" altLang="en-US">
                <a:sym typeface="+mn-ea"/>
              </a:rPr>
              <a:t>会员存量与增量分析</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为什么要学习Excel</a:t>
            </a:r>
            <a:endParaRPr lang="zh-CN" altLang="en-US"/>
          </a:p>
        </p:txBody>
      </p:sp>
      <p:sp>
        <p:nvSpPr>
          <p:cNvPr id="4" name="文本占位符 3"/>
          <p:cNvSpPr>
            <a:spLocks noGrp="1"/>
          </p:cNvSpPr>
          <p:nvPr>
            <p:ph type="body" sz="quarter" idx="11"/>
          </p:nvPr>
        </p:nvSpPr>
        <p:spPr/>
        <p:txBody>
          <a:bodyPr/>
          <a:p>
            <a:r>
              <a:rPr lang="zh-CN" altLang="en-US"/>
              <a:t>Excel的应用领域广泛：Excel不仅能够进行基本的数据计算，还可以使用它来进行数据分析。它被广泛用于许多的领域内，包括财务建模和业务规划等。</a:t>
            </a:r>
            <a:endParaRPr lang="zh-CN" altLang="en-US"/>
          </a:p>
          <a:p>
            <a:r>
              <a:rPr lang="zh-CN" altLang="en-US"/>
              <a:t>Excel具有非常强大的功能：可视化功能、数组，使你能够迅速的通过数据产生洞察力，否则这些数据将很难看到价值</a:t>
            </a:r>
            <a:endParaRPr lang="zh-CN" altLang="en-US"/>
          </a:p>
          <a:p>
            <a:r>
              <a:rPr lang="zh-CN" altLang="en-US"/>
              <a:t>其他数据分析工具的基础：在学习R或Python之前，最好先了解一下Excel。</a:t>
            </a:r>
            <a:endParaRPr lang="zh-CN" altLang="en-US"/>
          </a:p>
        </p:txBody>
      </p:sp>
      <p:pic>
        <p:nvPicPr>
          <p:cNvPr id="5" name="Picture"/>
          <p:cNvPicPr>
            <a:picLocks noChangeAspect="1" noChangeArrowheads="1"/>
          </p:cNvPicPr>
          <p:nvPr/>
        </p:nvPicPr>
        <p:blipFill>
          <a:blip r:embed="rId1"/>
          <a:stretch>
            <a:fillRect/>
          </a:stretch>
        </p:blipFill>
        <p:spPr>
          <a:xfrm>
            <a:off x="3164840" y="3522980"/>
            <a:ext cx="4860290" cy="3242310"/>
          </a:xfrm>
          <a:prstGeom prst="rect">
            <a:avLst/>
          </a:prstGeom>
          <a:noFill/>
          <a:ln w="9525">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查看电商与线下会员增量情况</a:t>
            </a:r>
            <a:endParaRPr lang="zh-CN" altLang="en-US"/>
          </a:p>
        </p:txBody>
      </p:sp>
      <p:pic>
        <p:nvPicPr>
          <p:cNvPr id="8" name="Picture"/>
          <p:cNvPicPr>
            <a:picLocks noChangeAspect="1" noChangeArrowheads="1"/>
          </p:cNvPicPr>
          <p:nvPr/>
        </p:nvPicPr>
        <p:blipFill>
          <a:blip r:embed="rId1"/>
          <a:stretch>
            <a:fillRect/>
          </a:stretch>
        </p:blipFill>
        <p:spPr>
          <a:xfrm>
            <a:off x="2217420" y="2386330"/>
            <a:ext cx="5334000" cy="1410970"/>
          </a:xfrm>
          <a:prstGeom prst="rect">
            <a:avLst/>
          </a:prstGeom>
          <a:noFill/>
          <a:ln w="9525">
            <a:noFill/>
          </a:ln>
        </p:spPr>
      </p:pic>
      <p:sp>
        <p:nvSpPr>
          <p:cNvPr id="5" name="标题 4"/>
          <p:cNvSpPr>
            <a:spLocks noGrp="1"/>
          </p:cNvSpPr>
          <p:nvPr>
            <p:ph type="title"/>
          </p:nvPr>
        </p:nvSpPr>
        <p:spPr/>
        <p:txBody>
          <a:bodyPr/>
          <a:p>
            <a:r>
              <a:rPr lang="zh-CN" altLang="en-US">
                <a:sym typeface="+mn-ea"/>
              </a:rPr>
              <a:t>会员存量与增量分析</a:t>
            </a:r>
            <a:endParaRPr lang="zh-CN"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由于每个地区的店铺数量不一样，看会员总量难以对比各个地区的会员存量，所以使用店均会员数量进行对比。</a:t>
            </a:r>
            <a:endParaRPr lang="zh-CN" altLang="en-US"/>
          </a:p>
          <a:p>
            <a:r>
              <a:rPr lang="zh-CN" altLang="en-US"/>
              <a:t>查看每个地区会员存量情况</a:t>
            </a:r>
            <a:endParaRPr lang="zh-CN" altLang="en-US"/>
          </a:p>
        </p:txBody>
      </p:sp>
      <p:pic>
        <p:nvPicPr>
          <p:cNvPr id="9" name="Picture"/>
          <p:cNvPicPr>
            <a:picLocks noChangeAspect="1" noChangeArrowheads="1"/>
          </p:cNvPicPr>
          <p:nvPr/>
        </p:nvPicPr>
        <p:blipFill>
          <a:blip r:embed="rId1"/>
          <a:stretch>
            <a:fillRect/>
          </a:stretch>
        </p:blipFill>
        <p:spPr>
          <a:xfrm>
            <a:off x="2428875" y="3851593"/>
            <a:ext cx="5334000" cy="1449705"/>
          </a:xfrm>
          <a:prstGeom prst="rect">
            <a:avLst/>
          </a:prstGeom>
          <a:noFill/>
          <a:ln w="9525">
            <a:noFill/>
          </a:ln>
        </p:spPr>
      </p:pic>
      <p:sp>
        <p:nvSpPr>
          <p:cNvPr id="5" name="标题 4"/>
          <p:cNvSpPr>
            <a:spLocks noGrp="1"/>
          </p:cNvSpPr>
          <p:nvPr>
            <p:ph type="title"/>
          </p:nvPr>
        </p:nvSpPr>
        <p:spPr/>
        <p:txBody>
          <a:bodyPr/>
          <a:p>
            <a:r>
              <a:rPr lang="zh-CN" altLang="en-US">
                <a:sym typeface="+mn-ea"/>
              </a:rPr>
              <a:t>会员存量与增量分析</a:t>
            </a:r>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为门店做会员运营， 提供数据支撑. 如会员生日、门店上新和促销等</a:t>
            </a:r>
            <a:endParaRPr lang="zh-CN" altLang="en-US"/>
          </a:p>
        </p:txBody>
      </p:sp>
      <p:pic>
        <p:nvPicPr>
          <p:cNvPr id="10" name="Picture"/>
          <p:cNvPicPr>
            <a:picLocks noChangeAspect="1" noChangeArrowheads="1"/>
          </p:cNvPicPr>
          <p:nvPr/>
        </p:nvPicPr>
        <p:blipFill>
          <a:blip r:embed="rId1"/>
          <a:stretch>
            <a:fillRect/>
          </a:stretch>
        </p:blipFill>
        <p:spPr>
          <a:xfrm>
            <a:off x="2536190" y="2328863"/>
            <a:ext cx="5334000" cy="3603625"/>
          </a:xfrm>
          <a:prstGeom prst="rect">
            <a:avLst/>
          </a:prstGeom>
          <a:noFill/>
          <a:ln w="9525">
            <a:noFill/>
          </a:ln>
        </p:spPr>
      </p:pic>
      <p:sp>
        <p:nvSpPr>
          <p:cNvPr id="5" name="标题 4"/>
          <p:cNvSpPr>
            <a:spLocks noGrp="1"/>
          </p:cNvSpPr>
          <p:nvPr>
            <p:ph type="title"/>
          </p:nvPr>
        </p:nvSpPr>
        <p:spPr/>
        <p:txBody>
          <a:bodyPr/>
          <a:p>
            <a:r>
              <a:rPr lang="zh-CN" altLang="en-US">
                <a:sym typeface="+mn-ea"/>
              </a:rPr>
              <a:t>会员存量与增量分析</a:t>
            </a:r>
            <a:endParaRPr lang="zh-CN"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会员消费分析</a:t>
            </a:r>
            <a:endParaRPr lang="zh-CN" altLang="en-US"/>
          </a:p>
        </p:txBody>
      </p:sp>
      <p:sp>
        <p:nvSpPr>
          <p:cNvPr id="4" name="文本占位符 3"/>
          <p:cNvSpPr>
            <a:spLocks noGrp="1"/>
          </p:cNvSpPr>
          <p:nvPr>
            <p:ph type="body" sz="quarter" idx="11"/>
          </p:nvPr>
        </p:nvSpPr>
        <p:spPr/>
        <p:txBody>
          <a:bodyPr/>
          <a:p>
            <a:r>
              <a:rPr lang="zh-CN" altLang="en-US"/>
              <a:t>•源数据</a:t>
            </a:r>
            <a:endParaRPr lang="zh-CN" altLang="en-US"/>
          </a:p>
          <a:p>
            <a:r>
              <a:rPr lang="zh-CN" altLang="en-US"/>
              <a:t>–会员消费报表.xlsx， 会员消费记录</a:t>
            </a:r>
            <a:endParaRPr lang="zh-CN" altLang="en-US"/>
          </a:p>
          <a:p>
            <a:r>
              <a:rPr lang="zh-CN" altLang="en-US"/>
              <a:t>–门店信息表.xlsx， 主要用到地区编码这个字段</a:t>
            </a:r>
            <a:endParaRPr lang="zh-CN" altLang="en-US"/>
          </a:p>
          <a:p>
            <a:r>
              <a:rPr lang="zh-CN" altLang="en-US"/>
              <a:t>–全国销售订单数量表.xlsx， 用作会员的占销比计算</a:t>
            </a:r>
            <a:endParaRPr lang="zh-CN" altLang="en-US"/>
          </a:p>
          <a:p>
            <a:r>
              <a:rPr lang="zh-CN" altLang="en-US"/>
              <a:t>•各个地区会销比</a:t>
            </a:r>
            <a:endParaRPr lang="zh-CN" altLang="en-US"/>
          </a:p>
          <a:p>
            <a:r>
              <a:rPr lang="zh-CN" altLang="en-US"/>
              <a:t>–会销比 = 会员消费的订单数 / 全部销售订单数</a:t>
            </a:r>
            <a:endParaRPr lang="zh-CN" altLang="en-US"/>
          </a:p>
          <a:p>
            <a:r>
              <a:rPr lang="zh-CN" altLang="en-US"/>
              <a:t>•原会销比 = 会员消费的金额 / 全部客户消费的金额</a:t>
            </a:r>
            <a:endParaRPr lang="zh-CN" altLang="en-US"/>
          </a:p>
          <a:p>
            <a:r>
              <a:rPr lang="zh-CN" altLang="en-US"/>
              <a:t>•但是由于金额无法获取，所以使用订单数取代，也有公司使用订单数计算的</a:t>
            </a:r>
            <a:endParaRPr lang="zh-CN" altLang="en-US"/>
          </a:p>
          <a:p>
            <a:r>
              <a:rPr lang="zh-CN" altLang="en-US"/>
              <a:t>–目的: 衡量会员消费的价值</a:t>
            </a:r>
            <a:endParaRPr lang="zh-CN" altLang="en-US"/>
          </a:p>
        </p:txBody>
      </p:sp>
      <p:pic>
        <p:nvPicPr>
          <p:cNvPr id="11" name="Picture"/>
          <p:cNvPicPr>
            <a:picLocks noChangeAspect="1" noChangeArrowheads="1"/>
          </p:cNvPicPr>
          <p:nvPr/>
        </p:nvPicPr>
        <p:blipFill>
          <a:blip r:embed="rId1"/>
          <a:stretch>
            <a:fillRect/>
          </a:stretch>
        </p:blipFill>
        <p:spPr>
          <a:xfrm>
            <a:off x="5287010" y="5054600"/>
            <a:ext cx="5334000" cy="1320800"/>
          </a:xfrm>
          <a:prstGeom prst="rect">
            <a:avLst/>
          </a:prstGeom>
          <a:noFill/>
          <a:ln w="9525">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会员消费分析</a:t>
            </a:r>
            <a:endParaRPr lang="zh-CN" altLang="en-US"/>
          </a:p>
        </p:txBody>
      </p:sp>
      <p:sp>
        <p:nvSpPr>
          <p:cNvPr id="4" name="文本占位符 3"/>
          <p:cNvSpPr>
            <a:spLocks noGrp="1"/>
          </p:cNvSpPr>
          <p:nvPr>
            <p:ph type="body" sz="quarter" idx="11"/>
          </p:nvPr>
        </p:nvSpPr>
        <p:spPr/>
        <p:txBody>
          <a:bodyPr/>
          <a:p>
            <a:r>
              <a:rPr lang="zh-CN" altLang="en-US"/>
              <a:t>•连带率</a:t>
            </a:r>
            <a:endParaRPr lang="zh-CN" altLang="en-US"/>
          </a:p>
          <a:p>
            <a:r>
              <a:rPr lang="zh-CN" altLang="en-US"/>
              <a:t>–连带率 = 消费数量 / 订单数量</a:t>
            </a:r>
            <a:endParaRPr lang="zh-CN" altLang="en-US"/>
          </a:p>
          <a:p>
            <a:r>
              <a:rPr lang="zh-CN" altLang="en-US"/>
              <a:t>–通过提高连带率， 可以提高客单价， 从而提高销售金额 和 利润率</a:t>
            </a:r>
            <a:endParaRPr lang="zh-CN" altLang="en-US"/>
          </a:p>
          <a:p>
            <a:r>
              <a:rPr lang="zh-CN" altLang="en-US"/>
              <a:t>–目的: 查看每一个店铺的连带率. </a:t>
            </a:r>
            <a:endParaRPr lang="zh-CN" altLang="en-US"/>
          </a:p>
        </p:txBody>
      </p:sp>
      <p:pic>
        <p:nvPicPr>
          <p:cNvPr id="12" name="Picture"/>
          <p:cNvPicPr>
            <a:picLocks noChangeAspect="1" noChangeArrowheads="1"/>
          </p:cNvPicPr>
          <p:nvPr/>
        </p:nvPicPr>
        <p:blipFill>
          <a:blip r:embed="rId1"/>
          <a:stretch>
            <a:fillRect/>
          </a:stretch>
        </p:blipFill>
        <p:spPr>
          <a:xfrm>
            <a:off x="2636520" y="3854133"/>
            <a:ext cx="5334000" cy="2021205"/>
          </a:xfrm>
          <a:prstGeom prst="rect">
            <a:avLst/>
          </a:prstGeom>
          <a:noFill/>
          <a:ln w="9525">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会员消费分析</a:t>
            </a:r>
            <a:endParaRPr lang="zh-CN" altLang="en-US"/>
          </a:p>
        </p:txBody>
      </p:sp>
      <p:sp>
        <p:nvSpPr>
          <p:cNvPr id="4" name="文本占位符 3"/>
          <p:cNvSpPr>
            <a:spLocks noGrp="1"/>
          </p:cNvSpPr>
          <p:nvPr>
            <p:ph type="body" sz="quarter" idx="11"/>
          </p:nvPr>
        </p:nvSpPr>
        <p:spPr/>
        <p:txBody>
          <a:bodyPr/>
          <a:p>
            <a:r>
              <a:rPr lang="zh-CN" altLang="en-US"/>
              <a:t>•复购率</a:t>
            </a:r>
            <a:endParaRPr lang="zh-CN" altLang="en-US"/>
          </a:p>
          <a:p>
            <a:r>
              <a:rPr lang="zh-CN" altLang="en-US"/>
              <a:t>–根据企业主要业务选取时间段计算，这里选取一年作为复购时间计算复购率；</a:t>
            </a:r>
            <a:endParaRPr lang="zh-CN" altLang="en-US"/>
          </a:p>
          <a:p>
            <a:r>
              <a:rPr lang="zh-CN" altLang="en-US"/>
              <a:t>–一个会员同一天消费多次也算一次消费，所以会员消费次数按一天一次计算</a:t>
            </a:r>
            <a:endParaRPr lang="zh-CN" altLang="en-US"/>
          </a:p>
        </p:txBody>
      </p:sp>
      <p:pic>
        <p:nvPicPr>
          <p:cNvPr id="13" name="Picture"/>
          <p:cNvPicPr>
            <a:picLocks noChangeAspect="1" noChangeArrowheads="1"/>
          </p:cNvPicPr>
          <p:nvPr/>
        </p:nvPicPr>
        <p:blipFill>
          <a:blip r:embed="rId1"/>
          <a:stretch>
            <a:fillRect/>
          </a:stretch>
        </p:blipFill>
        <p:spPr>
          <a:xfrm>
            <a:off x="2936875" y="2945130"/>
            <a:ext cx="3931920" cy="3589020"/>
          </a:xfrm>
          <a:prstGeom prst="rect">
            <a:avLst/>
          </a:prstGeom>
          <a:noFill/>
          <a:ln w="9525">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会员消费分析</a:t>
            </a:r>
            <a:endParaRPr lang="zh-CN" altLang="en-US"/>
          </a:p>
        </p:txBody>
      </p:sp>
      <p:sp>
        <p:nvSpPr>
          <p:cNvPr id="4" name="文本占位符 3"/>
          <p:cNvSpPr>
            <a:spLocks noGrp="1"/>
          </p:cNvSpPr>
          <p:nvPr>
            <p:ph type="body" sz="quarter" idx="11"/>
          </p:nvPr>
        </p:nvSpPr>
        <p:spPr/>
        <p:txBody>
          <a:bodyPr/>
          <a:p>
            <a:r>
              <a:rPr lang="zh-CN" altLang="en-US"/>
              <a:t>–复购率 = 一年内消费次数大于等于2次的人数 / 全部人数 </a:t>
            </a:r>
            <a:endParaRPr lang="zh-CN" altLang="en-US"/>
          </a:p>
        </p:txBody>
      </p:sp>
      <p:pic>
        <p:nvPicPr>
          <p:cNvPr id="14" name="Picture"/>
          <p:cNvPicPr>
            <a:picLocks noChangeAspect="1" noChangeArrowheads="1"/>
          </p:cNvPicPr>
          <p:nvPr/>
        </p:nvPicPr>
        <p:blipFill>
          <a:blip r:embed="rId1"/>
          <a:stretch>
            <a:fillRect/>
          </a:stretch>
        </p:blipFill>
        <p:spPr>
          <a:xfrm>
            <a:off x="3223895" y="2102485"/>
            <a:ext cx="4706620" cy="4450715"/>
          </a:xfrm>
          <a:prstGeom prst="rect">
            <a:avLst/>
          </a:prstGeom>
          <a:noFill/>
          <a:ln w="9525">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会员存量增量分析</a:t>
            </a:r>
            <a:endParaRPr lang="zh-CN" altLang="en-US"/>
          </a:p>
        </p:txBody>
      </p:sp>
      <p:sp>
        <p:nvSpPr>
          <p:cNvPr id="3" name="文本占位符 2"/>
          <p:cNvSpPr>
            <a:spLocks noGrp="1"/>
          </p:cNvSpPr>
          <p:nvPr>
            <p:ph type="body" sz="quarter" idx="10"/>
          </p:nvPr>
        </p:nvSpPr>
        <p:spPr/>
        <p:txBody>
          <a:bodyPr/>
          <a:p>
            <a:r>
              <a:rPr lang="zh-CN" altLang="en-US"/>
              <a:t>目的</a:t>
            </a:r>
            <a:endParaRPr lang="zh-CN" altLang="en-US"/>
          </a:p>
        </p:txBody>
      </p:sp>
      <p:sp>
        <p:nvSpPr>
          <p:cNvPr id="4" name="文本占位符 3"/>
          <p:cNvSpPr>
            <a:spLocks noGrp="1"/>
          </p:cNvSpPr>
          <p:nvPr>
            <p:ph type="body" sz="quarter" idx="11"/>
          </p:nvPr>
        </p:nvSpPr>
        <p:spPr/>
        <p:txBody>
          <a:bodyPr/>
          <a:p>
            <a:r>
              <a:rPr lang="zh-CN" altLang="en-US"/>
              <a:t> 查看会员拉新情况</a:t>
            </a:r>
            <a:endParaRPr lang="zh-CN" altLang="en-US"/>
          </a:p>
        </p:txBody>
      </p:sp>
      <p:pic>
        <p:nvPicPr>
          <p:cNvPr id="5" name="Picture"/>
          <p:cNvPicPr>
            <a:picLocks noChangeAspect="1" noChangeArrowheads="1"/>
          </p:cNvPicPr>
          <p:nvPr/>
        </p:nvPicPr>
        <p:blipFill>
          <a:blip r:embed="rId1"/>
          <a:stretch>
            <a:fillRect/>
          </a:stretch>
        </p:blipFill>
        <p:spPr>
          <a:xfrm>
            <a:off x="1925955" y="2378393"/>
            <a:ext cx="5334000" cy="2099945"/>
          </a:xfrm>
          <a:prstGeom prst="rect">
            <a:avLst/>
          </a:prstGeom>
          <a:noFill/>
          <a:ln w="9525">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会员存量增量分析</a:t>
            </a:r>
            <a:endParaRPr lang="zh-CN" altLang="en-US"/>
          </a:p>
        </p:txBody>
      </p:sp>
      <p:sp>
        <p:nvSpPr>
          <p:cNvPr id="3" name="文本占位符 2"/>
          <p:cNvSpPr>
            <a:spLocks noGrp="1"/>
          </p:cNvSpPr>
          <p:nvPr>
            <p:ph type="body" sz="quarter" idx="10"/>
          </p:nvPr>
        </p:nvSpPr>
        <p:spPr/>
        <p:txBody>
          <a:bodyPr/>
          <a:p>
            <a:r>
              <a:rPr lang="zh-CN" altLang="en-US"/>
              <a:t>获取数据(源数据)</a:t>
            </a:r>
            <a:endParaRPr lang="zh-CN" altLang="en-US"/>
          </a:p>
        </p:txBody>
      </p:sp>
      <p:sp>
        <p:nvSpPr>
          <p:cNvPr id="4" name="文本占位符 3"/>
          <p:cNvSpPr>
            <a:spLocks noGrp="1"/>
          </p:cNvSpPr>
          <p:nvPr>
            <p:ph type="body" sz="quarter" idx="11"/>
          </p:nvPr>
        </p:nvSpPr>
        <p:spPr/>
        <p:txBody>
          <a:bodyPr/>
          <a:p>
            <a:r>
              <a:rPr lang="zh-CN" altLang="en-US"/>
              <a:t>会员信息查询.xlsx， 从中台系统导出， 需额外添加年月字段，方便统计</a:t>
            </a:r>
            <a:endParaRPr lang="zh-CN"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会员存量增量分析</a:t>
            </a:r>
            <a:endParaRPr lang="zh-CN" altLang="en-US"/>
          </a:p>
        </p:txBody>
      </p:sp>
      <p:sp>
        <p:nvSpPr>
          <p:cNvPr id="3" name="文本占位符 2"/>
          <p:cNvSpPr>
            <a:spLocks noGrp="1"/>
          </p:cNvSpPr>
          <p:nvPr>
            <p:ph type="body" sz="quarter" idx="10"/>
          </p:nvPr>
        </p:nvSpPr>
        <p:spPr/>
        <p:txBody>
          <a:bodyPr/>
          <a:p>
            <a:r>
              <a:rPr lang="zh-CN" altLang="en-US"/>
              <a:t>数据处理</a:t>
            </a:r>
            <a:endParaRPr lang="zh-CN" altLang="en-US"/>
          </a:p>
        </p:txBody>
      </p:sp>
      <p:sp>
        <p:nvSpPr>
          <p:cNvPr id="4" name="文本占位符 3"/>
          <p:cNvSpPr>
            <a:spLocks noGrp="1"/>
          </p:cNvSpPr>
          <p:nvPr>
            <p:ph type="body" sz="quarter" idx="11"/>
          </p:nvPr>
        </p:nvSpPr>
        <p:spPr/>
        <p:txBody>
          <a:bodyPr/>
          <a:p>
            <a:r>
              <a:rPr lang="zh-CN" altLang="en-US"/>
              <a:t>添加注册年月的列</a:t>
            </a:r>
            <a:endParaRPr lang="zh-CN" altLang="en-US"/>
          </a:p>
        </p:txBody>
      </p:sp>
      <p:pic>
        <p:nvPicPr>
          <p:cNvPr id="5" name="Picture"/>
          <p:cNvPicPr>
            <a:picLocks noChangeAspect="1" noChangeArrowheads="1"/>
          </p:cNvPicPr>
          <p:nvPr/>
        </p:nvPicPr>
        <p:blipFill>
          <a:blip r:embed="rId1"/>
          <a:stretch>
            <a:fillRect/>
          </a:stretch>
        </p:blipFill>
        <p:spPr>
          <a:xfrm>
            <a:off x="2290445" y="2248218"/>
            <a:ext cx="5334000" cy="721995"/>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2162810" y="4009390"/>
            <a:ext cx="5334000" cy="120777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Excel进行数据分析的优势</a:t>
            </a:r>
            <a:endParaRPr lang="zh-CN" altLang="en-US"/>
          </a:p>
        </p:txBody>
      </p:sp>
      <p:sp>
        <p:nvSpPr>
          <p:cNvPr id="4" name="文本占位符 3"/>
          <p:cNvSpPr>
            <a:spLocks noGrp="1"/>
          </p:cNvSpPr>
          <p:nvPr>
            <p:ph type="body" sz="quarter" idx="11"/>
          </p:nvPr>
        </p:nvSpPr>
        <p:spPr/>
        <p:txBody>
          <a:bodyPr/>
          <a:p>
            <a:r>
              <a:rPr lang="zh-CN" altLang="en-US"/>
              <a:t>•简单易学，上手简单</a:t>
            </a:r>
            <a:endParaRPr lang="zh-CN" altLang="en-US"/>
          </a:p>
          <a:p>
            <a:r>
              <a:rPr lang="zh-CN" altLang="en-US"/>
              <a:t>•普及性高，分析结果方便进行交流</a:t>
            </a:r>
            <a:endParaRPr lang="zh-CN" altLang="en-US"/>
          </a:p>
          <a:p>
            <a:r>
              <a:rPr lang="zh-CN" altLang="en-US"/>
              <a:t>•功能强大，数据处理，数据分析，数据展示都可以使用 Excel进行</a:t>
            </a:r>
            <a:endParaRPr lang="zh-CN"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会员存量增量分析</a:t>
            </a:r>
            <a:endParaRPr lang="zh-CN" altLang="en-US"/>
          </a:p>
        </p:txBody>
      </p:sp>
      <p:sp>
        <p:nvSpPr>
          <p:cNvPr id="3" name="文本占位符 2"/>
          <p:cNvSpPr>
            <a:spLocks noGrp="1"/>
          </p:cNvSpPr>
          <p:nvPr>
            <p:ph type="body" sz="quarter" idx="10"/>
          </p:nvPr>
        </p:nvSpPr>
        <p:spPr/>
        <p:txBody>
          <a:bodyPr/>
          <a:p>
            <a:r>
              <a:rPr lang="zh-CN" altLang="en-US"/>
              <a:t>数据分析</a:t>
            </a:r>
            <a:endParaRPr lang="zh-CN" altLang="en-US"/>
          </a:p>
        </p:txBody>
      </p:sp>
      <p:sp>
        <p:nvSpPr>
          <p:cNvPr id="4" name="文本占位符 3"/>
          <p:cNvSpPr>
            <a:spLocks noGrp="1"/>
          </p:cNvSpPr>
          <p:nvPr>
            <p:ph type="body" sz="quarter" idx="11"/>
          </p:nvPr>
        </p:nvSpPr>
        <p:spPr/>
        <p:txBody>
          <a:bodyPr/>
          <a:p>
            <a:r>
              <a:rPr lang="zh-CN" altLang="en-US"/>
              <a:t>•步骤:</a:t>
            </a:r>
            <a:endParaRPr lang="zh-CN" altLang="en-US"/>
          </a:p>
          <a:p>
            <a:r>
              <a:rPr lang="zh-CN" altLang="en-US"/>
              <a:t>–统计每月的会员增量和存量</a:t>
            </a:r>
            <a:endParaRPr lang="zh-CN" altLang="en-US"/>
          </a:p>
          <a:p>
            <a:r>
              <a:rPr lang="zh-CN" altLang="en-US"/>
              <a:t>–存量增量分析图， 增量使用折线图， 存量使用柱状图.</a:t>
            </a:r>
            <a:endParaRPr lang="zh-CN" altLang="en-US"/>
          </a:p>
          <a:p>
            <a:r>
              <a:rPr lang="zh-CN" altLang="en-US"/>
              <a:t>•用于统计每月的会员增量和存量. </a:t>
            </a:r>
            <a:endParaRPr lang="zh-CN" altLang="en-US"/>
          </a:p>
          <a:p>
            <a:r>
              <a:rPr lang="zh-CN" altLang="en-US"/>
              <a:t>添加透视表</a:t>
            </a:r>
            <a:endParaRPr lang="zh-CN" altLang="en-US"/>
          </a:p>
        </p:txBody>
      </p:sp>
      <p:pic>
        <p:nvPicPr>
          <p:cNvPr id="5" name="Picture"/>
          <p:cNvPicPr>
            <a:picLocks noChangeAspect="1" noChangeArrowheads="1"/>
          </p:cNvPicPr>
          <p:nvPr/>
        </p:nvPicPr>
        <p:blipFill>
          <a:blip r:embed="rId1"/>
          <a:stretch>
            <a:fillRect/>
          </a:stretch>
        </p:blipFill>
        <p:spPr>
          <a:xfrm>
            <a:off x="3073400" y="3520758"/>
            <a:ext cx="5334000" cy="3021965"/>
          </a:xfrm>
          <a:prstGeom prst="rect">
            <a:avLst/>
          </a:prstGeom>
          <a:noFill/>
          <a:ln w="9525">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构建透视表</a:t>
            </a:r>
            <a:endParaRPr lang="zh-CN" altLang="en-US"/>
          </a:p>
        </p:txBody>
      </p:sp>
      <p:pic>
        <p:nvPicPr>
          <p:cNvPr id="5" name="Picture"/>
          <p:cNvPicPr>
            <a:picLocks noChangeAspect="1" noChangeArrowheads="1"/>
          </p:cNvPicPr>
          <p:nvPr/>
        </p:nvPicPr>
        <p:blipFill>
          <a:blip r:embed="rId1"/>
          <a:stretch>
            <a:fillRect/>
          </a:stretch>
        </p:blipFill>
        <p:spPr>
          <a:xfrm>
            <a:off x="2609215" y="2180273"/>
            <a:ext cx="5334000" cy="2971165"/>
          </a:xfrm>
          <a:prstGeom prst="rect">
            <a:avLst/>
          </a:prstGeom>
          <a:noFill/>
          <a:ln w="9525">
            <a:noFill/>
          </a:ln>
        </p:spPr>
      </p:pic>
      <p:sp>
        <p:nvSpPr>
          <p:cNvPr id="6" name="标题 5"/>
          <p:cNvSpPr>
            <a:spLocks noGrp="1"/>
          </p:cNvSpPr>
          <p:nvPr>
            <p:ph type="title"/>
          </p:nvPr>
        </p:nvSpPr>
        <p:spPr/>
        <p:txBody>
          <a:bodyPr/>
          <a:p>
            <a:r>
              <a:rPr lang="zh-CN" altLang="en-US">
                <a:sym typeface="+mn-ea"/>
              </a:rPr>
              <a:t>会员存量增量分析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过滤为空的数据</a:t>
            </a:r>
            <a:endParaRPr lang="zh-CN" altLang="en-US"/>
          </a:p>
        </p:txBody>
      </p:sp>
      <p:pic>
        <p:nvPicPr>
          <p:cNvPr id="6" name="Picture"/>
          <p:cNvPicPr>
            <a:picLocks noChangeAspect="1" noChangeArrowheads="1"/>
          </p:cNvPicPr>
          <p:nvPr/>
        </p:nvPicPr>
        <p:blipFill>
          <a:blip r:embed="rId1"/>
          <a:stretch>
            <a:fillRect/>
          </a:stretch>
        </p:blipFill>
        <p:spPr>
          <a:xfrm>
            <a:off x="3384550" y="1684655"/>
            <a:ext cx="2527300" cy="4781550"/>
          </a:xfrm>
          <a:prstGeom prst="rect">
            <a:avLst/>
          </a:prstGeom>
          <a:noFill/>
          <a:ln w="9525">
            <a:noFill/>
          </a:ln>
        </p:spPr>
      </p:pic>
      <p:sp>
        <p:nvSpPr>
          <p:cNvPr id="5" name="标题 4"/>
          <p:cNvSpPr>
            <a:spLocks noGrp="1"/>
          </p:cNvSpPr>
          <p:nvPr>
            <p:ph type="title"/>
          </p:nvPr>
        </p:nvSpPr>
        <p:spPr/>
        <p:txBody>
          <a:bodyPr/>
          <a:p>
            <a:r>
              <a:rPr lang="zh-CN" altLang="en-US">
                <a:sym typeface="+mn-ea"/>
              </a:rPr>
              <a:t>会员存量增量分析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拷贝数据构建会员存量</a:t>
            </a:r>
            <a:endParaRPr lang="zh-CN" altLang="en-US"/>
          </a:p>
          <a:p>
            <a:endParaRPr lang="zh-CN" altLang="en-US"/>
          </a:p>
          <a:p>
            <a:endParaRPr lang="zh-CN" altLang="en-US"/>
          </a:p>
          <a:p>
            <a:endParaRPr lang="zh-CN" altLang="en-US"/>
          </a:p>
          <a:p>
            <a:endParaRPr lang="zh-CN" altLang="en-US"/>
          </a:p>
          <a:p>
            <a:r>
              <a:rPr lang="zh-CN" altLang="en-US"/>
              <a:t>会员存量填充</a:t>
            </a:r>
            <a:endParaRPr lang="zh-CN" altLang="en-US"/>
          </a:p>
        </p:txBody>
      </p:sp>
      <p:pic>
        <p:nvPicPr>
          <p:cNvPr id="7" name="Picture"/>
          <p:cNvPicPr>
            <a:picLocks noChangeAspect="1" noChangeArrowheads="1"/>
          </p:cNvPicPr>
          <p:nvPr/>
        </p:nvPicPr>
        <p:blipFill>
          <a:blip r:embed="rId1"/>
          <a:stretch>
            <a:fillRect/>
          </a:stretch>
        </p:blipFill>
        <p:spPr>
          <a:xfrm>
            <a:off x="2099310" y="2371090"/>
            <a:ext cx="5334000" cy="1150620"/>
          </a:xfrm>
          <a:prstGeom prst="rect">
            <a:avLst/>
          </a:prstGeom>
          <a:noFill/>
          <a:ln w="9525">
            <a:noFill/>
          </a:ln>
        </p:spPr>
      </p:pic>
      <p:pic>
        <p:nvPicPr>
          <p:cNvPr id="8" name="Picture"/>
          <p:cNvPicPr>
            <a:picLocks noChangeAspect="1" noChangeArrowheads="1"/>
          </p:cNvPicPr>
          <p:nvPr/>
        </p:nvPicPr>
        <p:blipFill>
          <a:blip r:embed="rId2"/>
          <a:stretch>
            <a:fillRect/>
          </a:stretch>
        </p:blipFill>
        <p:spPr>
          <a:xfrm>
            <a:off x="2099310" y="4760595"/>
            <a:ext cx="5334000" cy="615950"/>
          </a:xfrm>
          <a:prstGeom prst="rect">
            <a:avLst/>
          </a:prstGeom>
          <a:noFill/>
          <a:ln w="9525">
            <a:noFill/>
          </a:ln>
        </p:spPr>
      </p:pic>
      <p:sp>
        <p:nvSpPr>
          <p:cNvPr id="5" name="标题 4"/>
          <p:cNvSpPr>
            <a:spLocks noGrp="1"/>
          </p:cNvSpPr>
          <p:nvPr>
            <p:ph type="title"/>
          </p:nvPr>
        </p:nvSpPr>
        <p:spPr/>
        <p:txBody>
          <a:bodyPr/>
          <a:p>
            <a:r>
              <a:rPr lang="zh-CN" altLang="en-US">
                <a:sym typeface="+mn-ea"/>
              </a:rPr>
              <a:t>会员存量增量分析</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存量增量分析图， 增量使用折线图， 存量使用柱状图。</a:t>
            </a:r>
            <a:endParaRPr lang="zh-CN" altLang="en-US"/>
          </a:p>
          <a:p>
            <a:r>
              <a:rPr lang="zh-CN" altLang="en-US"/>
              <a:t>创建存量增量分布图， 增量使用折线图， 存量使用柱状图. </a:t>
            </a:r>
            <a:endParaRPr lang="zh-CN" altLang="en-US"/>
          </a:p>
        </p:txBody>
      </p:sp>
      <p:pic>
        <p:nvPicPr>
          <p:cNvPr id="9" name="Picture"/>
          <p:cNvPicPr>
            <a:picLocks noChangeAspect="1" noChangeArrowheads="1"/>
          </p:cNvPicPr>
          <p:nvPr/>
        </p:nvPicPr>
        <p:blipFill>
          <a:blip r:embed="rId1"/>
          <a:stretch>
            <a:fillRect/>
          </a:stretch>
        </p:blipFill>
        <p:spPr>
          <a:xfrm>
            <a:off x="710565" y="2947988"/>
            <a:ext cx="5334000" cy="1635125"/>
          </a:xfrm>
          <a:prstGeom prst="rect">
            <a:avLst/>
          </a:prstGeom>
          <a:noFill/>
          <a:ln w="9525">
            <a:noFill/>
          </a:ln>
        </p:spPr>
      </p:pic>
      <p:pic>
        <p:nvPicPr>
          <p:cNvPr id="10" name="Picture"/>
          <p:cNvPicPr>
            <a:picLocks noChangeAspect="1" noChangeArrowheads="1"/>
          </p:cNvPicPr>
          <p:nvPr/>
        </p:nvPicPr>
        <p:blipFill>
          <a:blip r:embed="rId2"/>
          <a:stretch>
            <a:fillRect/>
          </a:stretch>
        </p:blipFill>
        <p:spPr>
          <a:xfrm>
            <a:off x="6384925" y="2298065"/>
            <a:ext cx="4653280" cy="4354830"/>
          </a:xfrm>
          <a:prstGeom prst="rect">
            <a:avLst/>
          </a:prstGeom>
          <a:noFill/>
          <a:ln w="9525">
            <a:noFill/>
          </a:ln>
        </p:spPr>
      </p:pic>
      <p:sp>
        <p:nvSpPr>
          <p:cNvPr id="5" name="标题 4"/>
          <p:cNvSpPr>
            <a:spLocks noGrp="1"/>
          </p:cNvSpPr>
          <p:nvPr>
            <p:ph type="title"/>
          </p:nvPr>
        </p:nvSpPr>
        <p:spPr/>
        <p:txBody>
          <a:bodyPr/>
          <a:p>
            <a:r>
              <a:rPr lang="zh-CN" altLang="en-US">
                <a:sym typeface="+mn-ea"/>
              </a:rPr>
              <a:t>会员存量增量分析</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–修改次坐标</a:t>
            </a:r>
            <a:endParaRPr lang="zh-CN" altLang="en-US"/>
          </a:p>
          <a:p>
            <a:r>
              <a:rPr lang="zh-CN" altLang="en-US"/>
              <a:t> 修改次坐标轴刻度，用不同的纵坐标来展示增量，存量变化</a:t>
            </a:r>
            <a:endParaRPr lang="zh-CN" altLang="en-US"/>
          </a:p>
        </p:txBody>
      </p:sp>
      <p:pic>
        <p:nvPicPr>
          <p:cNvPr id="11" name="Picture"/>
          <p:cNvPicPr>
            <a:picLocks noChangeAspect="1" noChangeArrowheads="1"/>
          </p:cNvPicPr>
          <p:nvPr/>
        </p:nvPicPr>
        <p:blipFill>
          <a:blip r:embed="rId1"/>
          <a:stretch>
            <a:fillRect/>
          </a:stretch>
        </p:blipFill>
        <p:spPr>
          <a:xfrm>
            <a:off x="960120" y="2866390"/>
            <a:ext cx="5033645" cy="3009265"/>
          </a:xfrm>
          <a:prstGeom prst="rect">
            <a:avLst/>
          </a:prstGeom>
          <a:noFill/>
          <a:ln w="9525">
            <a:noFill/>
          </a:ln>
        </p:spPr>
      </p:pic>
      <p:pic>
        <p:nvPicPr>
          <p:cNvPr id="12" name="Picture"/>
          <p:cNvPicPr>
            <a:picLocks noChangeAspect="1" noChangeArrowheads="1"/>
          </p:cNvPicPr>
          <p:nvPr/>
        </p:nvPicPr>
        <p:blipFill>
          <a:blip r:embed="rId2"/>
          <a:stretch>
            <a:fillRect/>
          </a:stretch>
        </p:blipFill>
        <p:spPr>
          <a:xfrm>
            <a:off x="6270625" y="3211195"/>
            <a:ext cx="5334000" cy="2319020"/>
          </a:xfrm>
          <a:prstGeom prst="rect">
            <a:avLst/>
          </a:prstGeom>
          <a:noFill/>
          <a:ln w="9525">
            <a:noFill/>
          </a:ln>
        </p:spPr>
      </p:pic>
      <p:sp>
        <p:nvSpPr>
          <p:cNvPr id="5" name="标题 4"/>
          <p:cNvSpPr>
            <a:spLocks noGrp="1"/>
          </p:cNvSpPr>
          <p:nvPr>
            <p:ph type="title"/>
          </p:nvPr>
        </p:nvSpPr>
        <p:spPr/>
        <p:txBody>
          <a:bodyPr/>
          <a:p>
            <a:r>
              <a:rPr lang="zh-CN" altLang="en-US">
                <a:sym typeface="+mn-ea"/>
              </a:rPr>
              <a:t>会员存量增量分析</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–存量增量分析图</a:t>
            </a:r>
            <a:endParaRPr lang="zh-CN" altLang="en-US"/>
          </a:p>
          <a:p>
            <a:r>
              <a:rPr lang="zh-CN" altLang="en-US"/>
              <a:t> 从图中可以看出，会员增量有两次明显的峰值，是由于会员运营动作导致</a:t>
            </a:r>
            <a:endParaRPr lang="zh-CN" altLang="en-US"/>
          </a:p>
        </p:txBody>
      </p:sp>
      <p:pic>
        <p:nvPicPr>
          <p:cNvPr id="13" name="Picture"/>
          <p:cNvPicPr>
            <a:picLocks noChangeAspect="1" noChangeArrowheads="1"/>
          </p:cNvPicPr>
          <p:nvPr/>
        </p:nvPicPr>
        <p:blipFill>
          <a:blip r:embed="rId1"/>
          <a:stretch>
            <a:fillRect/>
          </a:stretch>
        </p:blipFill>
        <p:spPr>
          <a:xfrm>
            <a:off x="2429510" y="3309938"/>
            <a:ext cx="5334000" cy="1659255"/>
          </a:xfrm>
          <a:prstGeom prst="rect">
            <a:avLst/>
          </a:prstGeom>
          <a:noFill/>
          <a:ln w="9525">
            <a:noFill/>
          </a:ln>
        </p:spPr>
      </p:pic>
      <p:sp>
        <p:nvSpPr>
          <p:cNvPr id="5" name="标题 4"/>
          <p:cNvSpPr>
            <a:spLocks noGrp="1"/>
          </p:cNvSpPr>
          <p:nvPr>
            <p:ph type="title"/>
          </p:nvPr>
        </p:nvSpPr>
        <p:spPr/>
        <p:txBody>
          <a:bodyPr/>
          <a:p>
            <a:r>
              <a:rPr lang="zh-CN" altLang="en-US">
                <a:sym typeface="+mn-ea"/>
              </a:rPr>
              <a:t>会员存量增量分析</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增量等级分布分析</a:t>
            </a:r>
            <a:endParaRPr lang="zh-CN" altLang="en-US"/>
          </a:p>
        </p:txBody>
      </p:sp>
      <p:sp>
        <p:nvSpPr>
          <p:cNvPr id="3" name="文本占位符 2"/>
          <p:cNvSpPr>
            <a:spLocks noGrp="1"/>
          </p:cNvSpPr>
          <p:nvPr>
            <p:ph type="body" sz="quarter" idx="10"/>
          </p:nvPr>
        </p:nvSpPr>
        <p:spPr/>
        <p:txBody>
          <a:bodyPr/>
          <a:p>
            <a:r>
              <a:rPr lang="zh-CN" altLang="en-US"/>
              <a:t>目的</a:t>
            </a:r>
            <a:endParaRPr lang="zh-CN" altLang="en-US"/>
          </a:p>
        </p:txBody>
      </p:sp>
      <p:sp>
        <p:nvSpPr>
          <p:cNvPr id="4" name="文本占位符 3"/>
          <p:cNvSpPr>
            <a:spLocks noGrp="1"/>
          </p:cNvSpPr>
          <p:nvPr>
            <p:ph type="body" sz="quarter" idx="11"/>
          </p:nvPr>
        </p:nvSpPr>
        <p:spPr/>
        <p:txBody>
          <a:bodyPr/>
          <a:p>
            <a:r>
              <a:rPr lang="zh-CN" altLang="en-US"/>
              <a:t>•目的: 查看新会员的等级分布情况</a:t>
            </a:r>
            <a:endParaRPr lang="zh-CN" altLang="en-US"/>
          </a:p>
          <a:p>
            <a:r>
              <a:rPr lang="zh-CN" altLang="en-US"/>
              <a:t>增量等级分布分析</a:t>
            </a:r>
            <a:endParaRPr lang="zh-CN" altLang="en-US"/>
          </a:p>
        </p:txBody>
      </p:sp>
      <p:pic>
        <p:nvPicPr>
          <p:cNvPr id="5" name="Picture"/>
          <p:cNvPicPr>
            <a:picLocks noChangeAspect="1" noChangeArrowheads="1"/>
          </p:cNvPicPr>
          <p:nvPr/>
        </p:nvPicPr>
        <p:blipFill>
          <a:blip r:embed="rId1"/>
          <a:stretch>
            <a:fillRect/>
          </a:stretch>
        </p:blipFill>
        <p:spPr>
          <a:xfrm>
            <a:off x="1634490" y="2996883"/>
            <a:ext cx="5334000" cy="1939925"/>
          </a:xfrm>
          <a:prstGeom prst="rect">
            <a:avLst/>
          </a:prstGeom>
          <a:noFill/>
          <a:ln w="9525">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增量等级分布分析</a:t>
            </a:r>
            <a:endParaRPr lang="zh-CN" altLang="en-US"/>
          </a:p>
        </p:txBody>
      </p:sp>
      <p:sp>
        <p:nvSpPr>
          <p:cNvPr id="3" name="文本占位符 2"/>
          <p:cNvSpPr>
            <a:spLocks noGrp="1"/>
          </p:cNvSpPr>
          <p:nvPr>
            <p:ph type="body" sz="quarter" idx="10"/>
          </p:nvPr>
        </p:nvSpPr>
        <p:spPr/>
        <p:txBody>
          <a:bodyPr/>
          <a:p>
            <a:r>
              <a:rPr lang="zh-CN" altLang="en-US"/>
              <a:t>获取数据(源数据)</a:t>
            </a:r>
            <a:endParaRPr lang="zh-CN" altLang="en-US"/>
          </a:p>
        </p:txBody>
      </p:sp>
      <p:sp>
        <p:nvSpPr>
          <p:cNvPr id="4" name="文本占位符 3"/>
          <p:cNvSpPr>
            <a:spLocks noGrp="1"/>
          </p:cNvSpPr>
          <p:nvPr>
            <p:ph type="body" sz="quarter" idx="11"/>
          </p:nvPr>
        </p:nvSpPr>
        <p:spPr/>
        <p:txBody>
          <a:bodyPr/>
          <a:p>
            <a:r>
              <a:rPr lang="zh-CN" altLang="en-US"/>
              <a:t>•会员信息查询.xlsx</a:t>
            </a:r>
            <a:endParaRPr lang="zh-CN" alt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增量等级分布分析</a:t>
            </a:r>
            <a:endParaRPr lang="zh-CN" altLang="en-US"/>
          </a:p>
        </p:txBody>
      </p:sp>
      <p:sp>
        <p:nvSpPr>
          <p:cNvPr id="3" name="文本占位符 2"/>
          <p:cNvSpPr>
            <a:spLocks noGrp="1"/>
          </p:cNvSpPr>
          <p:nvPr>
            <p:ph type="body" sz="quarter" idx="10"/>
          </p:nvPr>
        </p:nvSpPr>
        <p:spPr/>
        <p:txBody>
          <a:bodyPr/>
          <a:p>
            <a:r>
              <a:rPr lang="zh-CN" altLang="en-US"/>
              <a:t>数据处理</a:t>
            </a:r>
            <a:endParaRPr lang="zh-CN" altLang="en-US"/>
          </a:p>
        </p:txBody>
      </p:sp>
      <p:sp>
        <p:nvSpPr>
          <p:cNvPr id="4" name="文本占位符 3"/>
          <p:cNvSpPr>
            <a:spLocks noGrp="1"/>
          </p:cNvSpPr>
          <p:nvPr>
            <p:ph type="body" sz="quarter" idx="11"/>
          </p:nvPr>
        </p:nvSpPr>
        <p:spPr/>
        <p:txBody>
          <a:bodyPr/>
          <a:p>
            <a:r>
              <a:rPr lang="zh-CN" altLang="en-US"/>
              <a:t>•添加注册年月的列(上次已经完成)</a:t>
            </a:r>
            <a:endParaRPr lang="zh-CN" altLang="en-US"/>
          </a:p>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en-US" altLang="zh-CN" dirty="0"/>
              <a:t>Excel</a:t>
            </a:r>
            <a:r>
              <a:rPr lang="zh-CN" altLang="en-US" dirty="0"/>
              <a:t>数据分析简介</a:t>
            </a:r>
            <a:endParaRPr lang="en-US" altLang="zh-CN" dirty="0"/>
          </a:p>
          <a:p>
            <a:r>
              <a:rPr lang="en-US" altLang="zh-CN" dirty="0"/>
              <a:t>Excel</a:t>
            </a:r>
            <a:r>
              <a:rPr lang="zh-CN" altLang="en-US" dirty="0"/>
              <a:t>的基本操作</a:t>
            </a:r>
            <a:endParaRPr lang="en-US" altLang="zh-CN" dirty="0"/>
          </a:p>
          <a:p>
            <a:r>
              <a:rPr lang="en-US" altLang="zh-CN" dirty="0">
                <a:sym typeface="+mn-ea"/>
              </a:rPr>
              <a:t>Excel</a:t>
            </a:r>
            <a:r>
              <a:rPr lang="zh-CN" altLang="en-US" dirty="0">
                <a:sym typeface="+mn-ea"/>
              </a:rPr>
              <a:t>数据处理</a:t>
            </a:r>
            <a:endParaRPr lang="en-US" altLang="zh-CN" dirty="0">
              <a:sym typeface="+mn-ea"/>
            </a:endParaRPr>
          </a:p>
          <a:p>
            <a:r>
              <a:rPr lang="en-US" altLang="zh-CN" dirty="0">
                <a:sym typeface="+mn-ea"/>
              </a:rPr>
              <a:t>Excel</a:t>
            </a:r>
            <a:r>
              <a:rPr lang="zh-CN" altLang="en-US" dirty="0">
                <a:sym typeface="+mn-ea"/>
              </a:rPr>
              <a:t>数据统计</a:t>
            </a:r>
            <a:endParaRPr lang="zh-CN" altLang="en-US" dirty="0">
              <a:sym typeface="+mn-ea"/>
            </a:endParaRPr>
          </a:p>
          <a:p>
            <a:r>
              <a:rPr lang="en-US" altLang="zh-CN" dirty="0">
                <a:sym typeface="+mn-ea"/>
              </a:rPr>
              <a:t>Excel</a:t>
            </a:r>
            <a:r>
              <a:rPr lang="zh-CN" altLang="en-US" dirty="0">
                <a:sym typeface="+mn-ea"/>
              </a:rPr>
              <a:t>常用函数</a:t>
            </a:r>
            <a:endParaRPr lang="zh-CN" altLang="en-US" dirty="0">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lang="zh-CN" altLang="en-US" dirty="0">
              <a:sym typeface="+mn-ea"/>
            </a:endParaRPr>
          </a:p>
          <a:p>
            <a:r>
              <a:rPr lang="zh-CN" altLang="en-US" dirty="0">
                <a:sym typeface="+mn-ea"/>
              </a:rPr>
              <a:t>案例分析</a:t>
            </a:r>
            <a:endParaRPr lang="zh-CN" altLang="en-US"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Excel进行数据分析的缺点</a:t>
            </a:r>
            <a:endParaRPr lang="zh-CN" altLang="en-US"/>
          </a:p>
        </p:txBody>
      </p:sp>
      <p:sp>
        <p:nvSpPr>
          <p:cNvPr id="4" name="文本占位符 3"/>
          <p:cNvSpPr>
            <a:spLocks noGrp="1"/>
          </p:cNvSpPr>
          <p:nvPr>
            <p:ph type="body" sz="quarter" idx="11"/>
          </p:nvPr>
        </p:nvSpPr>
        <p:spPr/>
        <p:txBody>
          <a:bodyPr/>
          <a:p>
            <a:r>
              <a:rPr lang="zh-CN" altLang="en-US"/>
              <a:t>•不支持大数据处理(TB,PB级别)</a:t>
            </a:r>
            <a:endParaRPr lang="zh-CN" altLang="en-US"/>
          </a:p>
          <a:p>
            <a:r>
              <a:rPr lang="zh-CN" altLang="en-US"/>
              <a:t>•数据安全功能少</a:t>
            </a:r>
            <a:endParaRPr lang="zh-CN" altLang="en-US"/>
          </a:p>
          <a:p>
            <a:r>
              <a:rPr lang="zh-CN" altLang="en-US"/>
              <a:t>•不支持多用户协作</a:t>
            </a:r>
            <a:endParaRPr lang="zh-CN" altLang="en-US"/>
          </a:p>
          <a:p>
            <a:r>
              <a:rPr lang="zh-CN" altLang="en-US"/>
              <a:t>•非跨平台软件</a:t>
            </a:r>
            <a:endParaRPr lang="zh-CN" alt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增量等级分布分析</a:t>
            </a:r>
            <a:endParaRPr lang="zh-CN" altLang="en-US"/>
          </a:p>
        </p:txBody>
      </p:sp>
      <p:sp>
        <p:nvSpPr>
          <p:cNvPr id="3" name="文本占位符 2"/>
          <p:cNvSpPr>
            <a:spLocks noGrp="1"/>
          </p:cNvSpPr>
          <p:nvPr>
            <p:ph type="body" sz="quarter" idx="10"/>
          </p:nvPr>
        </p:nvSpPr>
        <p:spPr/>
        <p:txBody>
          <a:bodyPr/>
          <a:p>
            <a:r>
              <a:rPr lang="zh-CN" altLang="en-US"/>
              <a:t>数据分析</a:t>
            </a:r>
            <a:endParaRPr lang="zh-CN" altLang="en-US"/>
          </a:p>
        </p:txBody>
      </p:sp>
      <p:sp>
        <p:nvSpPr>
          <p:cNvPr id="4" name="文本占位符 3"/>
          <p:cNvSpPr>
            <a:spLocks noGrp="1"/>
          </p:cNvSpPr>
          <p:nvPr>
            <p:ph type="body" sz="quarter" idx="11"/>
          </p:nvPr>
        </p:nvSpPr>
        <p:spPr/>
        <p:txBody>
          <a:bodyPr/>
          <a:p>
            <a:r>
              <a:rPr lang="zh-CN" altLang="en-US"/>
              <a:t>•步骤</a:t>
            </a:r>
            <a:endParaRPr lang="zh-CN" altLang="en-US"/>
          </a:p>
          <a:p>
            <a:r>
              <a:rPr lang="zh-CN" altLang="en-US"/>
              <a:t>–统计不同等级会员的增量</a:t>
            </a:r>
            <a:endParaRPr lang="zh-CN" altLang="en-US"/>
          </a:p>
          <a:p>
            <a:r>
              <a:rPr lang="zh-CN" altLang="en-US"/>
              <a:t>–构建会员等级增量图表</a:t>
            </a:r>
            <a:endParaRPr lang="zh-CN" altLang="en-US"/>
          </a:p>
          <a:p>
            <a:r>
              <a:rPr lang="zh-CN" altLang="en-US"/>
              <a:t>•统计不同等级会员的增量</a:t>
            </a:r>
            <a:endParaRPr lang="zh-CN" altLang="en-US"/>
          </a:p>
          <a:p>
            <a:r>
              <a:rPr lang="zh-CN" altLang="en-US"/>
              <a:t>创建透视表， 统计不同等级会员数量</a:t>
            </a:r>
            <a:endParaRPr lang="zh-CN" altLang="en-US"/>
          </a:p>
        </p:txBody>
      </p:sp>
      <p:pic>
        <p:nvPicPr>
          <p:cNvPr id="5" name="Picture"/>
          <p:cNvPicPr>
            <a:picLocks noChangeAspect="1" noChangeArrowheads="1"/>
          </p:cNvPicPr>
          <p:nvPr/>
        </p:nvPicPr>
        <p:blipFill>
          <a:blip r:embed="rId1"/>
          <a:stretch>
            <a:fillRect/>
          </a:stretch>
        </p:blipFill>
        <p:spPr>
          <a:xfrm>
            <a:off x="4676775" y="3630930"/>
            <a:ext cx="5334000" cy="3092450"/>
          </a:xfrm>
          <a:prstGeom prst="rect">
            <a:avLst/>
          </a:prstGeom>
          <a:noFill/>
          <a:ln w="9525">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构建透视表， 统计不同等级会员数量</a:t>
            </a:r>
            <a:endParaRPr lang="zh-CN" altLang="en-US"/>
          </a:p>
        </p:txBody>
      </p:sp>
      <p:pic>
        <p:nvPicPr>
          <p:cNvPr id="5" name="Picture"/>
          <p:cNvPicPr>
            <a:picLocks noChangeAspect="1" noChangeArrowheads="1"/>
          </p:cNvPicPr>
          <p:nvPr/>
        </p:nvPicPr>
        <p:blipFill>
          <a:blip r:embed="rId1"/>
          <a:stretch>
            <a:fillRect/>
          </a:stretch>
        </p:blipFill>
        <p:spPr>
          <a:xfrm>
            <a:off x="2428875" y="2454275"/>
            <a:ext cx="5334000" cy="2440940"/>
          </a:xfrm>
          <a:prstGeom prst="rect">
            <a:avLst/>
          </a:prstGeom>
          <a:noFill/>
          <a:ln w="9525">
            <a:noFill/>
          </a:ln>
        </p:spPr>
      </p:pic>
      <p:sp>
        <p:nvSpPr>
          <p:cNvPr id="6" name="标题 5"/>
          <p:cNvSpPr>
            <a:spLocks noGrp="1"/>
          </p:cNvSpPr>
          <p:nvPr>
            <p:ph type="title"/>
          </p:nvPr>
        </p:nvSpPr>
        <p:spPr/>
        <p:txBody>
          <a:bodyPr/>
          <a:p>
            <a:r>
              <a:rPr lang="zh-CN" altLang="en-US">
                <a:sym typeface="+mn-ea"/>
              </a:rPr>
              <a:t>增量等级分布分析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调整数据的位置， 顺序为白银， 黄金， 铂金， 钻石</a:t>
            </a:r>
            <a:endParaRPr lang="zh-CN" altLang="en-US"/>
          </a:p>
        </p:txBody>
      </p:sp>
      <p:pic>
        <p:nvPicPr>
          <p:cNvPr id="5" name="Picture"/>
          <p:cNvPicPr>
            <a:picLocks noChangeAspect="1" noChangeArrowheads="1"/>
          </p:cNvPicPr>
          <p:nvPr/>
        </p:nvPicPr>
        <p:blipFill>
          <a:blip r:embed="rId1"/>
          <a:stretch>
            <a:fillRect/>
          </a:stretch>
        </p:blipFill>
        <p:spPr>
          <a:xfrm>
            <a:off x="2428875" y="2556193"/>
            <a:ext cx="5334000" cy="1745615"/>
          </a:xfrm>
          <a:prstGeom prst="rect">
            <a:avLst/>
          </a:prstGeom>
          <a:noFill/>
          <a:ln w="9525">
            <a:noFill/>
          </a:ln>
        </p:spPr>
      </p:pic>
      <p:sp>
        <p:nvSpPr>
          <p:cNvPr id="6" name="标题 5"/>
          <p:cNvSpPr>
            <a:spLocks noGrp="1"/>
          </p:cNvSpPr>
          <p:nvPr>
            <p:ph type="title"/>
          </p:nvPr>
        </p:nvSpPr>
        <p:spPr/>
        <p:txBody>
          <a:bodyPr/>
          <a:p>
            <a:r>
              <a:rPr lang="zh-CN" altLang="en-US">
                <a:sym typeface="+mn-ea"/>
              </a:rPr>
              <a:t>增量等级分布分析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拷贝数据到新位置， 方便构建会员等级增量图表</a:t>
            </a:r>
            <a:endParaRPr lang="zh-CN" altLang="en-US"/>
          </a:p>
        </p:txBody>
      </p:sp>
      <p:pic>
        <p:nvPicPr>
          <p:cNvPr id="5" name="Picture"/>
          <p:cNvPicPr>
            <a:picLocks noChangeAspect="1" noChangeArrowheads="1"/>
          </p:cNvPicPr>
          <p:nvPr/>
        </p:nvPicPr>
        <p:blipFill>
          <a:blip r:embed="rId1"/>
          <a:stretch>
            <a:fillRect/>
          </a:stretch>
        </p:blipFill>
        <p:spPr>
          <a:xfrm>
            <a:off x="2008505" y="2534920"/>
            <a:ext cx="5334000" cy="786130"/>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2217420" y="3803333"/>
            <a:ext cx="5334000" cy="2421255"/>
          </a:xfrm>
          <a:prstGeom prst="rect">
            <a:avLst/>
          </a:prstGeom>
          <a:noFill/>
          <a:ln w="9525">
            <a:noFill/>
          </a:ln>
        </p:spPr>
      </p:pic>
      <p:sp>
        <p:nvSpPr>
          <p:cNvPr id="7" name="标题 6"/>
          <p:cNvSpPr>
            <a:spLocks noGrp="1"/>
          </p:cNvSpPr>
          <p:nvPr>
            <p:ph type="title"/>
          </p:nvPr>
        </p:nvSpPr>
        <p:spPr/>
        <p:txBody>
          <a:bodyPr/>
          <a:p>
            <a:r>
              <a:rPr lang="zh-CN" altLang="en-US">
                <a:sym typeface="+mn-ea"/>
              </a:rPr>
              <a:t>增量等级分布分析</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•构建会员等级增量图表. </a:t>
            </a:r>
            <a:endParaRPr lang="zh-CN" altLang="en-US"/>
          </a:p>
          <a:p>
            <a:r>
              <a:rPr lang="zh-CN" altLang="en-US"/>
              <a:t>创建会员等级增量图表</a:t>
            </a:r>
            <a:endParaRPr lang="zh-CN" altLang="en-US"/>
          </a:p>
        </p:txBody>
      </p:sp>
      <p:pic>
        <p:nvPicPr>
          <p:cNvPr id="7" name="Picture"/>
          <p:cNvPicPr>
            <a:picLocks noChangeAspect="1" noChangeArrowheads="1"/>
          </p:cNvPicPr>
          <p:nvPr/>
        </p:nvPicPr>
        <p:blipFill>
          <a:blip r:embed="rId1"/>
          <a:stretch>
            <a:fillRect/>
          </a:stretch>
        </p:blipFill>
        <p:spPr>
          <a:xfrm>
            <a:off x="2691130" y="2777808"/>
            <a:ext cx="5334000" cy="2505075"/>
          </a:xfrm>
          <a:prstGeom prst="rect">
            <a:avLst/>
          </a:prstGeom>
          <a:noFill/>
          <a:ln w="9525">
            <a:noFill/>
          </a:ln>
        </p:spPr>
      </p:pic>
      <p:sp>
        <p:nvSpPr>
          <p:cNvPr id="5" name="标题 4"/>
          <p:cNvSpPr>
            <a:spLocks noGrp="1"/>
          </p:cNvSpPr>
          <p:nvPr>
            <p:ph type="title"/>
          </p:nvPr>
        </p:nvSpPr>
        <p:spPr/>
        <p:txBody>
          <a:bodyPr/>
          <a:p>
            <a:r>
              <a:rPr lang="zh-CN" altLang="en-US">
                <a:sym typeface="+mn-ea"/>
              </a:rPr>
              <a:t>增量等级分布分析</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设置组合图</a:t>
            </a:r>
            <a:endParaRPr lang="zh-CN" altLang="en-US"/>
          </a:p>
        </p:txBody>
      </p:sp>
      <p:pic>
        <p:nvPicPr>
          <p:cNvPr id="8" name="Picture"/>
          <p:cNvPicPr>
            <a:picLocks noChangeAspect="1" noChangeArrowheads="1"/>
          </p:cNvPicPr>
          <p:nvPr/>
        </p:nvPicPr>
        <p:blipFill>
          <a:blip r:embed="rId1"/>
          <a:stretch>
            <a:fillRect/>
          </a:stretch>
        </p:blipFill>
        <p:spPr>
          <a:xfrm>
            <a:off x="2473325" y="2102485"/>
            <a:ext cx="4733290" cy="4478655"/>
          </a:xfrm>
          <a:prstGeom prst="rect">
            <a:avLst/>
          </a:prstGeom>
          <a:noFill/>
          <a:ln w="9525">
            <a:noFill/>
          </a:ln>
        </p:spPr>
      </p:pic>
      <p:sp>
        <p:nvSpPr>
          <p:cNvPr id="5" name="标题 4"/>
          <p:cNvSpPr>
            <a:spLocks noGrp="1"/>
          </p:cNvSpPr>
          <p:nvPr>
            <p:ph type="title"/>
          </p:nvPr>
        </p:nvSpPr>
        <p:spPr/>
        <p:txBody>
          <a:bodyPr/>
          <a:p>
            <a:r>
              <a:rPr lang="zh-CN" altLang="en-US">
                <a:sym typeface="+mn-ea"/>
              </a:rPr>
              <a:t>增量等级分布分析</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优化组合图</a:t>
            </a:r>
            <a:endParaRPr lang="zh-CN" altLang="en-US"/>
          </a:p>
        </p:txBody>
      </p:sp>
      <p:pic>
        <p:nvPicPr>
          <p:cNvPr id="9" name="Picture"/>
          <p:cNvPicPr>
            <a:picLocks noChangeAspect="1" noChangeArrowheads="1"/>
          </p:cNvPicPr>
          <p:nvPr/>
        </p:nvPicPr>
        <p:blipFill>
          <a:blip r:embed="rId1"/>
          <a:stretch>
            <a:fillRect/>
          </a:stretch>
        </p:blipFill>
        <p:spPr>
          <a:xfrm>
            <a:off x="2429510" y="2248535"/>
            <a:ext cx="5334000" cy="3526790"/>
          </a:xfrm>
          <a:prstGeom prst="rect">
            <a:avLst/>
          </a:prstGeom>
          <a:noFill/>
          <a:ln w="9525">
            <a:noFill/>
          </a:ln>
        </p:spPr>
      </p:pic>
      <p:sp>
        <p:nvSpPr>
          <p:cNvPr id="5" name="标题 4"/>
          <p:cNvSpPr>
            <a:spLocks noGrp="1"/>
          </p:cNvSpPr>
          <p:nvPr>
            <p:ph type="title"/>
          </p:nvPr>
        </p:nvSpPr>
        <p:spPr/>
        <p:txBody>
          <a:bodyPr/>
          <a:p>
            <a:r>
              <a:rPr lang="zh-CN" altLang="en-US">
                <a:sym typeface="+mn-ea"/>
              </a:rPr>
              <a:t>增量等级分布分析</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数据分析</a:t>
            </a:r>
            <a:endParaRPr lang="zh-CN" alt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zh-CN" altLang="en-US">
                <a:sym typeface="+mn-ea"/>
              </a:rPr>
              <a:t>会员存量与增量分析</a:t>
            </a:r>
            <a:endParaRPr lang="zh-CN" altLang="en-US" dirty="0"/>
          </a:p>
        </p:txBody>
      </p:sp>
      <p:sp>
        <p:nvSpPr>
          <p:cNvPr id="4" name="标题 3"/>
          <p:cNvSpPr>
            <a:spLocks noGrp="1"/>
          </p:cNvSpPr>
          <p:nvPr>
            <p:ph type="title"/>
          </p:nvPr>
        </p:nvSpPr>
        <p:spPr/>
        <p:txBody>
          <a:bodyPr/>
          <a:lstStyle/>
          <a:p>
            <a:r>
              <a:rPr>
                <a:sym typeface="+mn-ea"/>
              </a:rPr>
              <a:t>Excel数据透视表</a:t>
            </a:r>
            <a:endParaRPr lang="zh-CN" alt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Excel数据分析课程内容简介</a:t>
            </a:r>
            <a:endParaRPr lang="zh-CN" altLang="en-US"/>
          </a:p>
        </p:txBody>
      </p:sp>
      <p:sp>
        <p:nvSpPr>
          <p:cNvPr id="4" name="文本占位符 3"/>
          <p:cNvSpPr>
            <a:spLocks noGrp="1"/>
          </p:cNvSpPr>
          <p:nvPr>
            <p:ph type="body" sz="quarter" idx="11"/>
          </p:nvPr>
        </p:nvSpPr>
        <p:spPr/>
        <p:txBody>
          <a:bodyPr/>
          <a:p>
            <a:r>
              <a:rPr lang="zh-CN" altLang="en-US"/>
              <a:t>按照数据分析流程,主要介绍:</a:t>
            </a:r>
            <a:endParaRPr lang="zh-CN" altLang="en-US"/>
          </a:p>
          <a:p>
            <a:r>
              <a:rPr lang="zh-CN" altLang="en-US"/>
              <a:t>•如何正确的建立数据表(数据收集)</a:t>
            </a:r>
            <a:endParaRPr lang="zh-CN" altLang="en-US"/>
          </a:p>
          <a:p>
            <a:r>
              <a:rPr lang="zh-CN" altLang="en-US"/>
              <a:t>•Exce数据清洗与处理(数据处理)</a:t>
            </a:r>
            <a:endParaRPr lang="zh-CN" altLang="en-US"/>
          </a:p>
          <a:p>
            <a:r>
              <a:rPr lang="zh-CN" altLang="en-US"/>
              <a:t>•Exce数据分析常用功能(数据分析）</a:t>
            </a:r>
            <a:endParaRPr lang="zh-CN" altLang="en-US"/>
          </a:p>
          <a:p>
            <a:r>
              <a:rPr lang="zh-CN" altLang="en-US"/>
              <a:t>•Excell图表(数据可视化)</a:t>
            </a:r>
            <a:endParaRPr lang="zh-CN" altLang="en-US"/>
          </a:p>
          <a:p>
            <a:r>
              <a:rPr lang="zh-CN" altLang="en-US"/>
              <a:t>•综合分析案例</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en-US" altLang="zh-CN" dirty="0"/>
              <a:t>excel</a:t>
            </a:r>
            <a:r>
              <a:rPr lang="zh-CN" dirty="0"/>
              <a:t>数据分析的优点和缺点</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Excel数据分析简介</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en-US" altLang="zh-CN" dirty="0">
                <a:solidFill>
                  <a:srgbClr val="FF0000"/>
                </a:solidFill>
              </a:rPr>
              <a:t>Excel</a:t>
            </a:r>
            <a:r>
              <a:rPr lang="zh-CN" altLang="en-US" dirty="0">
                <a:solidFill>
                  <a:srgbClr val="FF0000"/>
                </a:solidFill>
              </a:rPr>
              <a:t>的基本操作</a:t>
            </a:r>
            <a:endParaRPr lang="en-US" altLang="zh-CN" dirty="0">
              <a:solidFill>
                <a:srgbClr val="FF0000"/>
              </a:solidFill>
            </a:endParaRPr>
          </a:p>
          <a:p>
            <a:r>
              <a:rPr lang="en-US" altLang="zh-CN" dirty="0">
                <a:sym typeface="+mn-ea"/>
              </a:rPr>
              <a:t>Excel</a:t>
            </a:r>
            <a:r>
              <a:rPr lang="zh-CN" altLang="en-US" dirty="0">
                <a:sym typeface="+mn-ea"/>
              </a:rPr>
              <a:t>数据处理</a:t>
            </a:r>
            <a:endParaRPr lang="en-US" altLang="zh-CN" dirty="0">
              <a:sym typeface="+mn-ea"/>
            </a:endParaRPr>
          </a:p>
          <a:p>
            <a:r>
              <a:rPr lang="en-US" altLang="zh-CN" dirty="0">
                <a:sym typeface="+mn-ea"/>
              </a:rPr>
              <a:t>Excel</a:t>
            </a:r>
            <a:r>
              <a:rPr lang="zh-CN" altLang="en-US" dirty="0">
                <a:sym typeface="+mn-ea"/>
              </a:rPr>
              <a:t>数据统计</a:t>
            </a:r>
            <a:endParaRPr lang="zh-CN" altLang="en-US" dirty="0">
              <a:sym typeface="+mn-ea"/>
            </a:endParaRPr>
          </a:p>
          <a:p>
            <a:r>
              <a:rPr lang="en-US" altLang="zh-CN" dirty="0">
                <a:sym typeface="+mn-ea"/>
              </a:rPr>
              <a:t>Excel</a:t>
            </a:r>
            <a:r>
              <a:rPr lang="zh-CN" altLang="en-US" dirty="0">
                <a:sym typeface="+mn-ea"/>
              </a:rPr>
              <a:t>常用函数</a:t>
            </a:r>
            <a:endParaRPr lang="zh-CN" altLang="en-US" dirty="0">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lang="zh-CN" altLang="en-US" dirty="0">
              <a:sym typeface="+mn-ea"/>
            </a:endParaRPr>
          </a:p>
          <a:p>
            <a:r>
              <a:rPr lang="zh-CN" altLang="en-US" dirty="0">
                <a:sym typeface="+mn-ea"/>
              </a:rPr>
              <a:t>案例分析</a:t>
            </a:r>
            <a:endParaRPr lang="zh-CN" altLang="en-US" dirty="0"/>
          </a:p>
          <a:p>
            <a:endParaRPr kumimoji="1"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了解Excel的版本与安装</a:t>
            </a:r>
            <a:endParaRPr lang="zh-CN" altLang="en-US"/>
          </a:p>
        </p:txBody>
      </p:sp>
      <p:sp>
        <p:nvSpPr>
          <p:cNvPr id="4" name="文本占位符 3"/>
          <p:cNvSpPr>
            <a:spLocks noGrp="1"/>
          </p:cNvSpPr>
          <p:nvPr>
            <p:ph type="body" sz="quarter" idx="11"/>
          </p:nvPr>
        </p:nvSpPr>
        <p:spPr>
          <a:xfrm>
            <a:off x="710565" y="1656080"/>
            <a:ext cx="10699115" cy="4956175"/>
          </a:xfrm>
        </p:spPr>
        <p:txBody>
          <a:bodyPr/>
          <a:p>
            <a:r>
              <a:rPr lang="zh-CN" altLang="en-US"/>
              <a:t>Excel安装可以直接进入官网进行购买安装：</a:t>
            </a:r>
            <a:endParaRPr lang="zh-CN" altLang="en-US"/>
          </a:p>
          <a:p>
            <a:r>
              <a:rPr lang="zh-CN" altLang="en-US"/>
              <a:t>https://www.microsoftstore.com.cn/microsoft365/microsoft-365-personal</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也可以直接使用安装包进行安装。</a:t>
            </a:r>
            <a:endParaRPr lang="zh-CN" altLang="en-US"/>
          </a:p>
          <a:p>
            <a:r>
              <a:rPr lang="zh-CN" altLang="en-US"/>
              <a:t>注：本课程推荐使用Office 365进行学习。</a:t>
            </a:r>
            <a:endParaRPr lang="zh-CN" altLang="en-US"/>
          </a:p>
        </p:txBody>
      </p:sp>
      <p:pic>
        <p:nvPicPr>
          <p:cNvPr id="5" name="Picture"/>
          <p:cNvPicPr>
            <a:picLocks noChangeAspect="1" noChangeArrowheads="1"/>
          </p:cNvPicPr>
          <p:nvPr/>
        </p:nvPicPr>
        <p:blipFill>
          <a:blip r:embed="rId1"/>
          <a:stretch>
            <a:fillRect/>
          </a:stretch>
        </p:blipFill>
        <p:spPr>
          <a:xfrm>
            <a:off x="2800985" y="3143568"/>
            <a:ext cx="5334000" cy="217360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了解Excel的版本与安装</a:t>
            </a:r>
            <a:endParaRPr lang="zh-CN" altLang="en-US"/>
          </a:p>
        </p:txBody>
      </p:sp>
      <p:sp>
        <p:nvSpPr>
          <p:cNvPr id="4" name="文本占位符 3"/>
          <p:cNvSpPr>
            <a:spLocks noGrp="1"/>
          </p:cNvSpPr>
          <p:nvPr>
            <p:ph type="body" sz="quarter" idx="11"/>
          </p:nvPr>
        </p:nvSpPr>
        <p:spPr/>
        <p:txBody>
          <a:bodyPr/>
          <a:p>
            <a:r>
              <a:rPr lang="zh-CN" altLang="en-US"/>
              <a:t>那Office 2019与Office 365的区别在哪里呢？</a:t>
            </a:r>
            <a:endParaRPr lang="zh-CN" altLang="en-US"/>
          </a:p>
          <a:p>
            <a:r>
              <a:rPr lang="zh-CN" altLang="en-US"/>
              <a:t>Office 2019 以一次性购买方式销售，即客户一次性付清全部费用，为一台计算机购买 Office 应用程序。一次性购买适用于 Windows PC 和 Mac。但是，这种购买方式没有升级选项，也就是说，如果计划升级到下一个主要版本，就必须全价购买新版本。</a:t>
            </a:r>
            <a:endParaRPr lang="zh-CN" altLang="en-US"/>
          </a:p>
          <a:p>
            <a:r>
              <a:rPr lang="zh-CN" altLang="en-US"/>
              <a:t>Microsoft 365 是一种订阅，拥有协作性出色的新功能，可提供无缝集成体验。Microsoft 365 包括你熟悉的强大 Office 桌面应用，如 Word、PowerPoint 和 Excel。此外，它还提供额外的在线存储和云连接功能，让你可以与他人实时协作处理文件。如果选择订阅，你将始终能够获得新的功能、修补程序和安全更新以及持续的技术支持，无需额外付费。Microsoft 365 家庭版计划允许你与家人共享订阅（总共多达6人），并在多台 PC、Mac、平板电脑和手机上使用你的应用。</a:t>
            </a:r>
            <a:endParaRPr lang="zh-CN" altLang="en-US"/>
          </a:p>
          <a:p>
            <a:r>
              <a:rPr lang="zh-CN" altLang="en-US"/>
              <a:t>提示：</a:t>
            </a:r>
            <a:endParaRPr lang="zh-CN" altLang="en-US"/>
          </a:p>
          <a:p>
            <a:r>
              <a:rPr lang="zh-CN" altLang="en-US"/>
              <a:t>本课程学习过程中，部分操作内容仅在高版本Excel中才有。</a:t>
            </a:r>
            <a:endParaRPr lang="zh-CN" altLang="en-US"/>
          </a:p>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Excel表格操作要点</a:t>
            </a:r>
            <a:endParaRPr lang="zh-CN" altLang="en-US"/>
          </a:p>
        </p:txBody>
      </p:sp>
      <p:sp>
        <p:nvSpPr>
          <p:cNvPr id="3" name="文本占位符 2"/>
          <p:cNvSpPr>
            <a:spLocks noGrp="1"/>
          </p:cNvSpPr>
          <p:nvPr>
            <p:ph type="body" sz="quarter" idx="10"/>
          </p:nvPr>
        </p:nvSpPr>
        <p:spPr/>
        <p:txBody>
          <a:bodyPr/>
          <a:p>
            <a:r>
              <a:rPr lang="zh-CN" altLang="en-US"/>
              <a:t>区分工作表与工作簿</a:t>
            </a:r>
            <a:endParaRPr lang="zh-CN" altLang="en-US"/>
          </a:p>
        </p:txBody>
      </p:sp>
      <p:sp>
        <p:nvSpPr>
          <p:cNvPr id="4" name="文本占位符 3"/>
          <p:cNvSpPr>
            <a:spLocks noGrp="1"/>
          </p:cNvSpPr>
          <p:nvPr>
            <p:ph type="body" sz="quarter" idx="11"/>
          </p:nvPr>
        </p:nvSpPr>
        <p:spPr/>
        <p:txBody>
          <a:bodyPr/>
          <a:p>
            <a:r>
              <a:rPr lang="zh-CN" altLang="en-US"/>
              <a:t>•"工作簿”是指一个 Excel文件，其中可以包含多个“工作表。</a:t>
            </a:r>
            <a:endParaRPr lang="zh-CN" altLang="en-US"/>
          </a:p>
        </p:txBody>
      </p:sp>
      <p:pic>
        <p:nvPicPr>
          <p:cNvPr id="5" name="Picture" descr="image-20210420120553046"/>
          <p:cNvPicPr>
            <a:picLocks noChangeAspect="1" noChangeArrowheads="1"/>
          </p:cNvPicPr>
          <p:nvPr/>
        </p:nvPicPr>
        <p:blipFill>
          <a:blip r:embed="rId1"/>
          <a:stretch>
            <a:fillRect/>
          </a:stretch>
        </p:blipFill>
        <p:spPr>
          <a:xfrm>
            <a:off x="2237105" y="2893060"/>
            <a:ext cx="2071370" cy="1309370"/>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5576888" y="2443798"/>
            <a:ext cx="3477895" cy="350075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•可以将数据录入到不同的工作表中，并为工作表命名或添加颜色以示区分。</a:t>
            </a:r>
            <a:endParaRPr lang="zh-CN" altLang="en-US"/>
          </a:p>
        </p:txBody>
      </p:sp>
      <p:sp>
        <p:nvSpPr>
          <p:cNvPr id="5" name="标题 4"/>
          <p:cNvSpPr>
            <a:spLocks noGrp="1"/>
          </p:cNvSpPr>
          <p:nvPr>
            <p:ph type="title"/>
          </p:nvPr>
        </p:nvSpPr>
        <p:spPr/>
        <p:txBody>
          <a:bodyPr/>
          <a:p>
            <a:r>
              <a:rPr lang="zh-CN" altLang="en-US"/>
              <a:t>Excel表格操作要点</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区分工作表与工作簿</a:t>
            </a:r>
            <a:endParaRPr lang="zh-CN" altLang="en-US"/>
          </a:p>
        </p:txBody>
      </p:sp>
      <p:pic>
        <p:nvPicPr>
          <p:cNvPr id="7" name="Picture"/>
          <p:cNvPicPr>
            <a:picLocks noChangeAspect="1" noChangeArrowheads="1"/>
          </p:cNvPicPr>
          <p:nvPr/>
        </p:nvPicPr>
        <p:blipFill>
          <a:blip r:embed="rId1"/>
          <a:stretch>
            <a:fillRect/>
          </a:stretch>
        </p:blipFill>
        <p:spPr>
          <a:xfrm>
            <a:off x="2625725" y="2629535"/>
            <a:ext cx="3516630" cy="292862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Excel表格操作要点</a:t>
            </a:r>
            <a:endParaRPr lang="zh-CN" altLang="en-US"/>
          </a:p>
        </p:txBody>
      </p:sp>
      <p:sp>
        <p:nvSpPr>
          <p:cNvPr id="3" name="文本占位符 2"/>
          <p:cNvSpPr>
            <a:spLocks noGrp="1"/>
          </p:cNvSpPr>
          <p:nvPr>
            <p:ph type="body" sz="quarter" idx="10"/>
          </p:nvPr>
        </p:nvSpPr>
        <p:spPr/>
        <p:txBody>
          <a:bodyPr/>
          <a:p>
            <a:r>
              <a:rPr lang="zh-CN" altLang="en-US"/>
              <a:t>调整视图大小</a:t>
            </a:r>
            <a:endParaRPr lang="zh-CN" altLang="en-US"/>
          </a:p>
        </p:txBody>
      </p:sp>
      <p:sp>
        <p:nvSpPr>
          <p:cNvPr id="4" name="文本占位符 3"/>
          <p:cNvSpPr>
            <a:spLocks noGrp="1"/>
          </p:cNvSpPr>
          <p:nvPr>
            <p:ph type="body" sz="quarter" idx="11"/>
          </p:nvPr>
        </p:nvSpPr>
        <p:spPr/>
        <p:txBody>
          <a:bodyPr/>
          <a:p>
            <a:r>
              <a:rPr lang="zh-CN" altLang="en-US"/>
              <a:t>Excel表格中录入太多数据后，想要看一下数据全貌 可以通过调整视图大小，让视图呈现最佳需求效果</a:t>
            </a:r>
            <a:endParaRPr lang="zh-CN" altLang="en-US"/>
          </a:p>
        </p:txBody>
      </p:sp>
      <p:pic>
        <p:nvPicPr>
          <p:cNvPr id="5" name="Picture"/>
          <p:cNvPicPr>
            <a:picLocks noChangeAspect="1" noChangeArrowheads="1"/>
          </p:cNvPicPr>
          <p:nvPr/>
        </p:nvPicPr>
        <p:blipFill>
          <a:blip r:embed="rId1"/>
          <a:stretch>
            <a:fillRect/>
          </a:stretch>
        </p:blipFill>
        <p:spPr>
          <a:xfrm>
            <a:off x="1928813" y="2225358"/>
            <a:ext cx="3452495" cy="3427095"/>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6437313" y="2391728"/>
            <a:ext cx="3452495" cy="326072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Excel表格操作要点</a:t>
            </a:r>
            <a:endParaRPr lang="zh-CN" altLang="en-US"/>
          </a:p>
        </p:txBody>
      </p:sp>
      <p:sp>
        <p:nvSpPr>
          <p:cNvPr id="3" name="文本占位符 2"/>
          <p:cNvSpPr>
            <a:spLocks noGrp="1"/>
          </p:cNvSpPr>
          <p:nvPr>
            <p:ph type="body" sz="quarter" idx="10"/>
          </p:nvPr>
        </p:nvSpPr>
        <p:spPr/>
        <p:txBody>
          <a:bodyPr/>
          <a:p>
            <a:r>
              <a:rPr lang="zh-CN" altLang="en-US"/>
              <a:t>增加/删除单元格</a:t>
            </a:r>
            <a:endParaRPr lang="zh-CN" altLang="en-US"/>
          </a:p>
        </p:txBody>
      </p:sp>
      <p:sp>
        <p:nvSpPr>
          <p:cNvPr id="4" name="文本占位符 3"/>
          <p:cNvSpPr>
            <a:spLocks noGrp="1"/>
          </p:cNvSpPr>
          <p:nvPr>
            <p:ph type="body" sz="quarter" idx="11"/>
          </p:nvPr>
        </p:nvSpPr>
        <p:spPr/>
        <p:txBody>
          <a:bodyPr/>
          <a:p>
            <a:r>
              <a:rPr lang="zh-CN" altLang="en-US"/>
              <a:t>在表格中录入了多组数据，需要增加一组数据，此时就需要用到增加单元格的操作。</a:t>
            </a:r>
            <a:endParaRPr lang="zh-CN" altLang="en-US"/>
          </a:p>
          <a:p>
            <a:r>
              <a:rPr lang="zh-CN" altLang="en-US"/>
              <a:t>操作步骤：</a:t>
            </a:r>
            <a:endParaRPr lang="zh-CN" altLang="en-US"/>
          </a:p>
          <a:p>
            <a:r>
              <a:rPr lang="zh-CN" altLang="en-US"/>
              <a:t>•将鼠标放到行的上方（A，B，C，D......）或列（1，2，3，4......）的左边，当鼠标变成黑色箭头时，单击鼠标就会选中整行或整列</a:t>
            </a:r>
            <a:endParaRPr lang="zh-CN" altLang="en-US"/>
          </a:p>
          <a:p>
            <a:r>
              <a:rPr lang="zh-CN" altLang="en-US"/>
              <a:t>•然后右击鼠标，单击【插入】选项，就会在列的左边或行的上边插入一行空白单元格</a:t>
            </a:r>
            <a:endParaRPr lang="zh-CN" altLang="en-US"/>
          </a:p>
          <a:p>
            <a:r>
              <a:rPr lang="zh-CN" altLang="en-US"/>
              <a:t>•如果单击的是【删除】选项，就会删除选中的列或行单元格</a:t>
            </a:r>
            <a:endParaRPr lang="zh-CN" altLang="en-US"/>
          </a:p>
        </p:txBody>
      </p:sp>
      <p:pic>
        <p:nvPicPr>
          <p:cNvPr id="7" name="Picture"/>
          <p:cNvPicPr>
            <a:picLocks noChangeAspect="1" noChangeArrowheads="1"/>
          </p:cNvPicPr>
          <p:nvPr/>
        </p:nvPicPr>
        <p:blipFill>
          <a:blip r:embed="rId1"/>
          <a:stretch>
            <a:fillRect/>
          </a:stretch>
        </p:blipFill>
        <p:spPr>
          <a:xfrm>
            <a:off x="2428875" y="4254818"/>
            <a:ext cx="5334000" cy="199072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kumimoji="1" lang="zh-CN" altLang="en-US" dirty="0"/>
              <a:t>了解常用的数据分析的工具</a:t>
            </a:r>
            <a:endParaRPr kumimoji="1" lang="zh-CN" altLang="en-US" dirty="0"/>
          </a:p>
          <a:p>
            <a:r>
              <a:rPr kumimoji="1" lang="zh-CN" altLang="en-US" dirty="0"/>
              <a:t>知道Excel数据分析的优势和缺点</a:t>
            </a:r>
            <a:endParaRPr kumimoji="1" lang="zh-CN" altLang="en-US" dirty="0"/>
          </a:p>
          <a:p>
            <a:r>
              <a:rPr kumimoji="1" lang="zh-CN" altLang="en-US" dirty="0"/>
              <a:t>知道冻结窗格的作用，如何冻结窗格</a:t>
            </a:r>
            <a:endParaRPr kumimoji="1" lang="zh-CN" altLang="en-US" dirty="0"/>
          </a:p>
          <a:p>
            <a:r>
              <a:rPr kumimoji="1" lang="zh-CN" altLang="en-US" dirty="0"/>
              <a:t>掌握Excel数据加工的基本方法</a:t>
            </a:r>
            <a:endParaRPr kumimoji="1" lang="zh-CN" altLang="en-US" dirty="0"/>
          </a:p>
          <a:p>
            <a:r>
              <a:rPr kumimoji="1" lang="zh-CN" altLang="en-US" dirty="0"/>
              <a:t>掌握IF函数进行逻辑的方法</a:t>
            </a:r>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Excel表格操作要点</a:t>
            </a:r>
            <a:endParaRPr lang="zh-CN" altLang="en-US"/>
          </a:p>
        </p:txBody>
      </p:sp>
      <p:sp>
        <p:nvSpPr>
          <p:cNvPr id="3" name="文本占位符 2"/>
          <p:cNvSpPr>
            <a:spLocks noGrp="1"/>
          </p:cNvSpPr>
          <p:nvPr>
            <p:ph type="body" sz="quarter" idx="10"/>
          </p:nvPr>
        </p:nvSpPr>
        <p:spPr/>
        <p:txBody>
          <a:bodyPr/>
          <a:p>
            <a:r>
              <a:rPr lang="zh-CN" altLang="en-US"/>
              <a:t>冻结窗格</a:t>
            </a:r>
            <a:endParaRPr lang="zh-CN" altLang="en-US"/>
          </a:p>
        </p:txBody>
      </p:sp>
      <p:sp>
        <p:nvSpPr>
          <p:cNvPr id="4" name="文本占位符 3"/>
          <p:cNvSpPr>
            <a:spLocks noGrp="1"/>
          </p:cNvSpPr>
          <p:nvPr>
            <p:ph type="body" sz="quarter" idx="11"/>
          </p:nvPr>
        </p:nvSpPr>
        <p:spPr/>
        <p:txBody>
          <a:bodyPr/>
          <a:p>
            <a:r>
              <a:rPr lang="zh-CN" altLang="en-US"/>
              <a:t>当表格中录入了数百行数据，看不到第一行数据名称，当需要某列重要信息固定显示时可以使用冻结窗格功能</a:t>
            </a:r>
            <a:endParaRPr lang="zh-CN" altLang="en-US"/>
          </a:p>
          <a:p>
            <a:r>
              <a:rPr lang="zh-CN" altLang="en-US"/>
              <a:t>冻结窗格功能可以保持表格某行/某列数据可见。</a:t>
            </a:r>
            <a:endParaRPr lang="zh-CN" altLang="en-US"/>
          </a:p>
          <a:p>
            <a:r>
              <a:rPr lang="zh-CN" altLang="en-US"/>
              <a:t>冻结窗格：以所选单元格左上角为基点，基点之上及基点向左方向的所有内容均被冻结。</a:t>
            </a:r>
            <a:endParaRPr lang="zh-CN" altLang="en-US"/>
          </a:p>
          <a:p>
            <a:r>
              <a:rPr lang="zh-CN" altLang="en-US"/>
              <a:t>冻结首行：工作表首行被冻结。</a:t>
            </a:r>
            <a:endParaRPr lang="zh-CN" altLang="en-US"/>
          </a:p>
          <a:p>
            <a:r>
              <a:rPr lang="zh-CN" altLang="en-US"/>
              <a:t>冻结首列：工作表首列被冻结。</a:t>
            </a:r>
            <a:endParaRPr lang="zh-CN" altLang="en-US"/>
          </a:p>
        </p:txBody>
      </p:sp>
      <p:pic>
        <p:nvPicPr>
          <p:cNvPr id="8" name="Picture" descr="image-20210421154012436"/>
          <p:cNvPicPr>
            <a:picLocks noChangeAspect="1" noChangeArrowheads="1"/>
          </p:cNvPicPr>
          <p:nvPr/>
        </p:nvPicPr>
        <p:blipFill>
          <a:blip r:embed="rId1"/>
          <a:stretch>
            <a:fillRect/>
          </a:stretch>
        </p:blipFill>
        <p:spPr>
          <a:xfrm>
            <a:off x="4403725" y="2957830"/>
            <a:ext cx="4377690" cy="376872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Excel中提高效率的常用功能</a:t>
            </a:r>
            <a:endParaRPr lang="zh-CN" altLang="en-US"/>
          </a:p>
        </p:txBody>
      </p:sp>
      <p:sp>
        <p:nvSpPr>
          <p:cNvPr id="3" name="文本占位符 2"/>
          <p:cNvSpPr>
            <a:spLocks noGrp="1"/>
          </p:cNvSpPr>
          <p:nvPr>
            <p:ph type="body" sz="quarter" idx="10"/>
          </p:nvPr>
        </p:nvSpPr>
        <p:spPr/>
        <p:txBody>
          <a:bodyPr/>
          <a:p>
            <a:r>
              <a:rPr lang="zh-CN" altLang="en-US"/>
              <a:t>定位功能</a:t>
            </a:r>
            <a:endParaRPr lang="zh-CN" altLang="en-US"/>
          </a:p>
        </p:txBody>
      </p:sp>
      <p:sp>
        <p:nvSpPr>
          <p:cNvPr id="4" name="文本占位符 3"/>
          <p:cNvSpPr>
            <a:spLocks noGrp="1"/>
          </p:cNvSpPr>
          <p:nvPr>
            <p:ph type="body" sz="quarter" idx="11"/>
          </p:nvPr>
        </p:nvSpPr>
        <p:spPr/>
        <p:txBody>
          <a:bodyPr/>
          <a:p>
            <a:r>
              <a:rPr lang="zh-CN" altLang="en-US"/>
              <a:t>Excel定位功能十分强大，可以快速以不同的条件快速定位到目标数据内容。</a:t>
            </a:r>
            <a:endParaRPr lang="zh-CN" altLang="en-US"/>
          </a:p>
          <a:p>
            <a:r>
              <a:rPr lang="zh-CN" altLang="en-US"/>
              <a:t>方法是按Ctrl+G键，打开【定位】对话框，然后在【定位条件】对话框中，选择需要的定位方式。</a:t>
            </a:r>
            <a:endParaRPr lang="zh-CN" altLang="en-US"/>
          </a:p>
          <a:p>
            <a:r>
              <a:rPr lang="zh-CN" altLang="en-US"/>
              <a:t>如定位有错误的数据类型、定位空值单元格，等等。</a:t>
            </a:r>
            <a:endParaRPr lang="zh-CN" altLang="en-US"/>
          </a:p>
        </p:txBody>
      </p:sp>
      <p:pic>
        <p:nvPicPr>
          <p:cNvPr id="9" name="Picture"/>
          <p:cNvPicPr>
            <a:picLocks noChangeAspect="1" noChangeArrowheads="1"/>
          </p:cNvPicPr>
          <p:nvPr/>
        </p:nvPicPr>
        <p:blipFill>
          <a:blip r:embed="rId1"/>
          <a:stretch>
            <a:fillRect/>
          </a:stretch>
        </p:blipFill>
        <p:spPr>
          <a:xfrm>
            <a:off x="1672908" y="3036253"/>
            <a:ext cx="2889885" cy="2839085"/>
          </a:xfrm>
          <a:prstGeom prst="rect">
            <a:avLst/>
          </a:prstGeom>
          <a:noFill/>
          <a:ln w="9525">
            <a:noFill/>
          </a:ln>
        </p:spPr>
      </p:pic>
      <p:pic>
        <p:nvPicPr>
          <p:cNvPr id="10" name="Picture"/>
          <p:cNvPicPr>
            <a:picLocks noChangeAspect="1" noChangeArrowheads="1"/>
          </p:cNvPicPr>
          <p:nvPr/>
        </p:nvPicPr>
        <p:blipFill>
          <a:blip r:embed="rId2"/>
          <a:stretch>
            <a:fillRect/>
          </a:stretch>
        </p:blipFill>
        <p:spPr>
          <a:xfrm>
            <a:off x="6273165" y="3123565"/>
            <a:ext cx="2595880" cy="297942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Excel中提高效率的常用功能</a:t>
            </a:r>
            <a:endParaRPr lang="zh-CN" altLang="en-US"/>
          </a:p>
        </p:txBody>
      </p:sp>
      <p:sp>
        <p:nvSpPr>
          <p:cNvPr id="3" name="文本占位符 2"/>
          <p:cNvSpPr>
            <a:spLocks noGrp="1"/>
          </p:cNvSpPr>
          <p:nvPr>
            <p:ph type="body" sz="quarter" idx="10"/>
          </p:nvPr>
        </p:nvSpPr>
        <p:spPr/>
        <p:txBody>
          <a:bodyPr/>
          <a:p>
            <a:r>
              <a:rPr lang="zh-CN" altLang="en-US"/>
              <a:t>复制功能</a:t>
            </a:r>
            <a:endParaRPr lang="zh-CN" altLang="en-US"/>
          </a:p>
        </p:txBody>
      </p:sp>
      <p:sp>
        <p:nvSpPr>
          <p:cNvPr id="4" name="文本占位符 3"/>
          <p:cNvSpPr>
            <a:spLocks noGrp="1"/>
          </p:cNvSpPr>
          <p:nvPr>
            <p:ph type="body" sz="quarter" idx="11"/>
          </p:nvPr>
        </p:nvSpPr>
        <p:spPr/>
        <p:txBody>
          <a:bodyPr/>
          <a:p>
            <a:r>
              <a:rPr lang="zh-CN" altLang="en-US"/>
              <a:t>•拖动复制</a:t>
            </a:r>
            <a:endParaRPr lang="zh-CN" altLang="en-US"/>
          </a:p>
          <a:p>
            <a:r>
              <a:rPr lang="zh-CN" altLang="en-US"/>
              <a:t> 如果输入的内容是序列性的，如1、2、3、4……或1、3、5……，以及需要输入相同的内容，可以使用拖动复制的方法来完成。</a:t>
            </a:r>
            <a:endParaRPr lang="zh-CN" altLang="en-US"/>
          </a:p>
          <a:p>
            <a:r>
              <a:rPr lang="zh-CN" altLang="en-US"/>
              <a:t> 如下左图所示，完成第一行的时间和部门内容输入，时间需要呈序列显示，部门则是相同的。</a:t>
            </a:r>
            <a:endParaRPr lang="zh-CN" altLang="en-US"/>
          </a:p>
          <a:p>
            <a:r>
              <a:rPr lang="zh-CN" altLang="en-US"/>
              <a:t> 选中“1月”和“A部”内容单元格，将鼠标放到单元格右下方，按住鼠标左键不放往下拖动。</a:t>
            </a:r>
            <a:endParaRPr lang="zh-CN" altLang="en-US"/>
          </a:p>
          <a:p>
            <a:r>
              <a:rPr lang="zh-CN" altLang="en-US"/>
              <a:t>完成复制的效果如右下图所示，完成复制后，可以单击 按钮，调整复制方式。</a:t>
            </a:r>
            <a:endParaRPr lang="zh-CN" altLang="en-US"/>
          </a:p>
        </p:txBody>
      </p:sp>
      <p:pic>
        <p:nvPicPr>
          <p:cNvPr id="11" name="Picture"/>
          <p:cNvPicPr>
            <a:picLocks noChangeAspect="1" noChangeArrowheads="1"/>
          </p:cNvPicPr>
          <p:nvPr/>
        </p:nvPicPr>
        <p:blipFill>
          <a:blip r:embed="rId1"/>
          <a:stretch>
            <a:fillRect/>
          </a:stretch>
        </p:blipFill>
        <p:spPr>
          <a:xfrm>
            <a:off x="2654935" y="4293235"/>
            <a:ext cx="5334000" cy="180594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•输入时复制</a:t>
            </a:r>
            <a:endParaRPr lang="zh-CN" altLang="en-US"/>
          </a:p>
          <a:p>
            <a:r>
              <a:rPr lang="zh-CN" altLang="en-US"/>
              <a:t> 在输入数据时，需要在不连续单元格内输入相同的内容，可以用另外的复制方法。</a:t>
            </a:r>
            <a:endParaRPr lang="zh-CN" altLang="en-US"/>
          </a:p>
          <a:p>
            <a:r>
              <a:rPr lang="zh-CN" altLang="en-US"/>
              <a:t> 如第一张图所示，在【性别】列按住Ctrl键选中需要输入“男”的单元格。</a:t>
            </a:r>
            <a:endParaRPr lang="zh-CN" altLang="en-US"/>
          </a:p>
          <a:p>
            <a:r>
              <a:rPr lang="zh-CN" altLang="en-US"/>
              <a:t> 如第二张图所示，输入“男”。</a:t>
            </a:r>
            <a:endParaRPr lang="zh-CN" altLang="en-US"/>
          </a:p>
          <a:p>
            <a:r>
              <a:rPr lang="zh-CN" altLang="en-US"/>
              <a:t> 最后按下Ctrl+Enter键，此时选中的单元格都输入了“男”文字，如下面第三张图所示。</a:t>
            </a:r>
            <a:endParaRPr lang="zh-CN" altLang="en-US"/>
          </a:p>
        </p:txBody>
      </p:sp>
      <p:pic>
        <p:nvPicPr>
          <p:cNvPr id="12" name="Picture"/>
          <p:cNvPicPr>
            <a:picLocks noChangeAspect="1" noChangeArrowheads="1"/>
          </p:cNvPicPr>
          <p:nvPr/>
        </p:nvPicPr>
        <p:blipFill>
          <a:blip r:embed="rId1"/>
          <a:stretch>
            <a:fillRect/>
          </a:stretch>
        </p:blipFill>
        <p:spPr>
          <a:xfrm>
            <a:off x="2764155" y="4048760"/>
            <a:ext cx="5334000" cy="1455420"/>
          </a:xfrm>
          <a:prstGeom prst="rect">
            <a:avLst/>
          </a:prstGeom>
          <a:noFill/>
          <a:ln w="9525">
            <a:noFill/>
          </a:ln>
        </p:spPr>
      </p:pic>
      <p:sp>
        <p:nvSpPr>
          <p:cNvPr id="5" name="标题 4"/>
          <p:cNvSpPr>
            <a:spLocks noGrp="1"/>
          </p:cNvSpPr>
          <p:nvPr>
            <p:ph type="title"/>
          </p:nvPr>
        </p:nvSpPr>
        <p:spPr/>
        <p:txBody>
          <a:bodyPr/>
          <a:p>
            <a:r>
              <a:rPr lang="zh-CN" altLang="en-US">
                <a:sym typeface="+mn-ea"/>
              </a:rPr>
              <a:t>Excel中提高效率的常用功能</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复制功能</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•粘贴功能</a:t>
            </a:r>
            <a:endParaRPr lang="zh-CN" altLang="en-US"/>
          </a:p>
          <a:p>
            <a:r>
              <a:rPr lang="zh-CN" altLang="en-US"/>
              <a:t> Excel复制粘贴有多种形式，尤其是复制带公式、格式的数据时，就需要灵活使用粘贴功能。</a:t>
            </a:r>
            <a:endParaRPr lang="zh-CN" altLang="en-US"/>
          </a:p>
          <a:p>
            <a:r>
              <a:rPr lang="zh-CN" altLang="en-US"/>
              <a:t> 合理使用粘贴功能，可以在使用第三方数据表时，快速将数据复制粘贴到自己的数据表中。</a:t>
            </a:r>
            <a:endParaRPr lang="zh-CN" altLang="en-US"/>
          </a:p>
        </p:txBody>
      </p:sp>
      <p:pic>
        <p:nvPicPr>
          <p:cNvPr id="13" name="Picture"/>
          <p:cNvPicPr>
            <a:picLocks noChangeAspect="1" noChangeArrowheads="1"/>
          </p:cNvPicPr>
          <p:nvPr/>
        </p:nvPicPr>
        <p:blipFill>
          <a:blip r:embed="rId1"/>
          <a:stretch>
            <a:fillRect/>
          </a:stretch>
        </p:blipFill>
        <p:spPr>
          <a:xfrm>
            <a:off x="2162810" y="3584893"/>
            <a:ext cx="5334000" cy="1873885"/>
          </a:xfrm>
          <a:prstGeom prst="rect">
            <a:avLst/>
          </a:prstGeom>
          <a:noFill/>
          <a:ln w="9525">
            <a:noFill/>
          </a:ln>
        </p:spPr>
      </p:pic>
      <p:sp>
        <p:nvSpPr>
          <p:cNvPr id="5" name="标题 4"/>
          <p:cNvSpPr>
            <a:spLocks noGrp="1"/>
          </p:cNvSpPr>
          <p:nvPr>
            <p:ph type="title"/>
          </p:nvPr>
        </p:nvSpPr>
        <p:spPr/>
        <p:txBody>
          <a:bodyPr/>
          <a:p>
            <a:r>
              <a:rPr lang="zh-CN" altLang="en-US">
                <a:sym typeface="+mn-ea"/>
              </a:rPr>
              <a:t>Excel中提高效率的常用功能</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复制功能</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分列功能</a:t>
            </a:r>
            <a:endParaRPr lang="zh-CN" altLang="en-US"/>
          </a:p>
        </p:txBody>
      </p:sp>
      <p:sp>
        <p:nvSpPr>
          <p:cNvPr id="3" name="文本占位符 2"/>
          <p:cNvSpPr>
            <a:spLocks noGrp="1"/>
          </p:cNvSpPr>
          <p:nvPr>
            <p:ph type="body" sz="quarter" idx="10"/>
          </p:nvPr>
        </p:nvSpPr>
        <p:spPr/>
        <p:txBody>
          <a:bodyPr/>
          <a:p>
            <a:r>
              <a:rPr lang="zh-CN" altLang="en-US"/>
              <a:t>将日期和时间拆成两列</a:t>
            </a:r>
            <a:endParaRPr lang="zh-CN" altLang="en-US"/>
          </a:p>
        </p:txBody>
      </p:sp>
      <p:sp>
        <p:nvSpPr>
          <p:cNvPr id="4" name="文本占位符 3"/>
          <p:cNvSpPr>
            <a:spLocks noGrp="1"/>
          </p:cNvSpPr>
          <p:nvPr>
            <p:ph type="body" sz="quarter" idx="11"/>
          </p:nvPr>
        </p:nvSpPr>
        <p:spPr/>
        <p:txBody>
          <a:bodyPr/>
          <a:p>
            <a:endParaRPr lang="zh-CN" altLang="en-US"/>
          </a:p>
        </p:txBody>
      </p:sp>
      <p:pic>
        <p:nvPicPr>
          <p:cNvPr id="14" name="Picture"/>
          <p:cNvPicPr>
            <a:picLocks noChangeAspect="1" noChangeArrowheads="1"/>
          </p:cNvPicPr>
          <p:nvPr/>
        </p:nvPicPr>
        <p:blipFill>
          <a:blip r:embed="rId1"/>
          <a:stretch>
            <a:fillRect/>
          </a:stretch>
        </p:blipFill>
        <p:spPr>
          <a:xfrm>
            <a:off x="2126615" y="2785745"/>
            <a:ext cx="5334000" cy="272669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分列功能</a:t>
            </a:r>
            <a:endParaRPr lang="zh-CN" altLang="en-US"/>
          </a:p>
        </p:txBody>
      </p:sp>
      <p:sp>
        <p:nvSpPr>
          <p:cNvPr id="3" name="文本占位符 2"/>
          <p:cNvSpPr>
            <a:spLocks noGrp="1"/>
          </p:cNvSpPr>
          <p:nvPr>
            <p:ph type="body" sz="quarter" idx="10"/>
          </p:nvPr>
        </p:nvSpPr>
        <p:spPr/>
        <p:txBody>
          <a:bodyPr/>
          <a:p>
            <a:r>
              <a:rPr lang="zh-CN" altLang="en-US"/>
              <a:t>从身份证号中提取生日</a:t>
            </a:r>
            <a:endParaRPr lang="zh-CN" altLang="en-US"/>
          </a:p>
        </p:txBody>
      </p:sp>
      <p:sp>
        <p:nvSpPr>
          <p:cNvPr id="4" name="文本占位符 3"/>
          <p:cNvSpPr>
            <a:spLocks noGrp="1"/>
          </p:cNvSpPr>
          <p:nvPr>
            <p:ph type="body" sz="quarter" idx="11"/>
          </p:nvPr>
        </p:nvSpPr>
        <p:spPr/>
        <p:txBody>
          <a:bodyPr/>
          <a:p>
            <a:endParaRPr lang="zh-CN" altLang="en-US"/>
          </a:p>
        </p:txBody>
      </p:sp>
      <p:pic>
        <p:nvPicPr>
          <p:cNvPr id="15" name="Picture"/>
          <p:cNvPicPr>
            <a:picLocks noChangeAspect="1" noChangeArrowheads="1"/>
          </p:cNvPicPr>
          <p:nvPr/>
        </p:nvPicPr>
        <p:blipFill>
          <a:blip r:embed="rId1"/>
          <a:stretch>
            <a:fillRect/>
          </a:stretch>
        </p:blipFill>
        <p:spPr>
          <a:xfrm>
            <a:off x="2700020" y="2552065"/>
            <a:ext cx="5334000" cy="229997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en-US" altLang="zh-CN" dirty="0"/>
              <a:t>excel</a:t>
            </a:r>
            <a:r>
              <a:rPr lang="zh-CN" altLang="en-US" dirty="0"/>
              <a:t>的基本操作</a:t>
            </a:r>
            <a:endParaRPr lang="zh-CN" altLang="en-US" dirty="0"/>
          </a:p>
          <a:p>
            <a:pPr lvl="1"/>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调整视图大小</a:t>
            </a:r>
            <a:endPar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分列功能</a:t>
            </a:r>
            <a:endPar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将时间拆成2列</a:t>
            </a:r>
            <a:endPar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复制功能</a:t>
            </a:r>
            <a:endPar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endParaRPr lang="zh-CN" altLang="en-US" dirty="0"/>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Excel的基本操作</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en-US" altLang="zh-CN" dirty="0">
                <a:solidFill>
                  <a:srgbClr val="FF0000"/>
                </a:solidFill>
                <a:sym typeface="+mn-ea"/>
              </a:rPr>
              <a:t>Excel</a:t>
            </a:r>
            <a:r>
              <a:rPr lang="zh-CN" altLang="en-US" dirty="0">
                <a:solidFill>
                  <a:srgbClr val="FF0000"/>
                </a:solidFill>
                <a:sym typeface="+mn-ea"/>
              </a:rPr>
              <a:t>数据处理</a:t>
            </a:r>
            <a:endParaRPr lang="en-US" altLang="zh-CN" dirty="0">
              <a:solidFill>
                <a:srgbClr val="FF0000"/>
              </a:solidFill>
              <a:sym typeface="+mn-ea"/>
            </a:endParaRPr>
          </a:p>
          <a:p>
            <a:r>
              <a:rPr lang="en-US" altLang="zh-CN" dirty="0">
                <a:sym typeface="+mn-ea"/>
              </a:rPr>
              <a:t>Excel</a:t>
            </a:r>
            <a:r>
              <a:rPr lang="zh-CN" altLang="en-US" dirty="0">
                <a:sym typeface="+mn-ea"/>
              </a:rPr>
              <a:t>数据统计</a:t>
            </a:r>
            <a:endParaRPr lang="zh-CN" altLang="en-US" dirty="0">
              <a:sym typeface="+mn-ea"/>
            </a:endParaRPr>
          </a:p>
          <a:p>
            <a:r>
              <a:rPr lang="en-US" altLang="zh-CN" dirty="0">
                <a:sym typeface="+mn-ea"/>
              </a:rPr>
              <a:t>Excel</a:t>
            </a:r>
            <a:r>
              <a:rPr lang="zh-CN" altLang="en-US" dirty="0">
                <a:sym typeface="+mn-ea"/>
              </a:rPr>
              <a:t>常用函数</a:t>
            </a:r>
            <a:endParaRPr lang="zh-CN" altLang="en-US" dirty="0">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lang="zh-CN" altLang="en-US" dirty="0">
              <a:sym typeface="+mn-ea"/>
            </a:endParaRPr>
          </a:p>
          <a:p>
            <a:r>
              <a:rPr lang="zh-CN" altLang="en-US" dirty="0">
                <a:sym typeface="+mn-ea"/>
              </a:rPr>
              <a:t>案例分析</a:t>
            </a:r>
            <a:endParaRPr lang="zh-CN" altLang="en-US" dirty="0"/>
          </a:p>
          <a:p>
            <a:endParaRPr kumimoji="1"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数据处理的必要性</a:t>
            </a:r>
            <a:endParaRPr lang="zh-CN" altLang="en-US"/>
          </a:p>
        </p:txBody>
      </p:sp>
      <p:sp>
        <p:nvSpPr>
          <p:cNvPr id="3" name="文本占位符 2"/>
          <p:cNvSpPr>
            <a:spLocks noGrp="1"/>
          </p:cNvSpPr>
          <p:nvPr>
            <p:ph type="body" sz="quarter" idx="10"/>
          </p:nvPr>
        </p:nvSpPr>
        <p:spPr/>
        <p:txBody>
          <a:bodyPr/>
          <a:p>
            <a:r>
              <a:rPr lang="zh-CN" altLang="en-US"/>
              <a:t>数据缺陷</a:t>
            </a:r>
            <a:endParaRPr lang="zh-CN" altLang="en-US"/>
          </a:p>
        </p:txBody>
      </p:sp>
      <p:sp>
        <p:nvSpPr>
          <p:cNvPr id="4" name="文本占位符 3"/>
          <p:cNvSpPr>
            <a:spLocks noGrp="1"/>
          </p:cNvSpPr>
          <p:nvPr>
            <p:ph type="body" sz="quarter" idx="11"/>
          </p:nvPr>
        </p:nvSpPr>
        <p:spPr/>
        <p:txBody>
          <a:bodyPr/>
          <a:p>
            <a:r>
              <a:rPr lang="zh-CN" altLang="en-US"/>
              <a:t>原始数据可能具有如下的缺陷，不能够对这些数据直接进行数据分析：</a:t>
            </a:r>
            <a:endParaRPr lang="zh-CN" altLang="en-US"/>
          </a:p>
          <a:p>
            <a:r>
              <a:rPr lang="zh-CN" altLang="en-US"/>
              <a:t>1.有重复数据</a:t>
            </a:r>
            <a:endParaRPr lang="zh-CN" altLang="en-US"/>
          </a:p>
          <a:p>
            <a:r>
              <a:rPr lang="zh-CN" altLang="en-US"/>
              <a:t>2.某些数据有缺失</a:t>
            </a:r>
            <a:endParaRPr lang="zh-CN" altLang="en-US"/>
          </a:p>
          <a:p>
            <a:r>
              <a:rPr lang="zh-CN" altLang="en-US"/>
              <a:t>3.某些数据有逻辑错误（比如，统计性别数据，有人填写“男，女”，有人填写“1，0”）</a:t>
            </a:r>
            <a:endParaRPr lang="zh-CN" altLang="en-US"/>
          </a:p>
          <a:p>
            <a:r>
              <a:rPr lang="zh-CN" altLang="en-US"/>
              <a:t>4.数据的格式并不是想要的形式，需要对某些字段进行信息提取、拆分、分组、转换，最终成为预期的、 能够进行数据分析的数据</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276225" indent="-276225"/>
            <a:r>
              <a:rPr lang="zh-CN" altLang="en-US" dirty="0"/>
              <a:t>数据是能够被看到、听到、感知到并记录下来被用于科学研究、技术设计、查证、決策等的数值。</a:t>
            </a:r>
            <a:endParaRPr lang="zh-CN" altLang="en-US" dirty="0"/>
          </a:p>
          <a:p>
            <a:pPr marL="0" indent="0">
              <a:buNone/>
            </a:pPr>
            <a:r>
              <a:rPr dirty="0"/>
              <a:t>	</a:t>
            </a:r>
            <a:r>
              <a:rPr lang="zh-CN" altLang="en-US" dirty="0"/>
              <a:t>数据的变异性：数据会跟随时间、地点、生产生活以及客观规律发生变化。</a:t>
            </a:r>
            <a:endParaRPr lang="zh-CN" altLang="en-US" dirty="0"/>
          </a:p>
          <a:p>
            <a:pPr marL="0" indent="0">
              <a:buNone/>
            </a:pPr>
            <a:r>
              <a:rPr dirty="0"/>
              <a:t>	</a:t>
            </a:r>
            <a:r>
              <a:rPr lang="zh-CN" altLang="en-US" dirty="0"/>
              <a:t>数据的规律性：数据达到足够数量后会存在一定的内在规律。</a:t>
            </a:r>
            <a:endParaRPr lang="zh-CN" altLang="en-US" dirty="0"/>
          </a:p>
          <a:p>
            <a:pPr marL="0" indent="0">
              <a:buNone/>
            </a:pPr>
            <a:r>
              <a:rPr dirty="0"/>
              <a:t>	</a:t>
            </a:r>
            <a:r>
              <a:rPr lang="zh-CN" altLang="en-US" dirty="0"/>
              <a:t>数据的客观性：能够记录或佐证客观事实，不随主观意愿变化。</a:t>
            </a:r>
            <a:endParaRPr lang="zh-CN" altLang="en-US" dirty="0"/>
          </a:p>
          <a:p>
            <a:pPr marL="0" indent="0">
              <a:buNone/>
            </a:pPr>
            <a:r>
              <a:rPr lang="zh-CN" altLang="en-US" dirty="0"/>
              <a:t>进行科学合理的数据分析，可以使用数据驱动决策。</a:t>
            </a:r>
            <a:endParaRPr lang="zh-CN" altLang="en-US" dirty="0"/>
          </a:p>
          <a:p>
            <a:endParaRPr kumimoji="1" lang="zh-CN" altLang="en-US" dirty="0"/>
          </a:p>
          <a:p>
            <a:endParaRPr kumimoji="1" lang="zh-CN" altLang="en-US" dirty="0"/>
          </a:p>
        </p:txBody>
      </p:sp>
      <p:sp>
        <p:nvSpPr>
          <p:cNvPr id="3" name="标题 2"/>
          <p:cNvSpPr>
            <a:spLocks noGrp="1"/>
          </p:cNvSpPr>
          <p:nvPr>
            <p:ph type="title"/>
          </p:nvPr>
        </p:nvSpPr>
        <p:spPr/>
        <p:txBody>
          <a:bodyPr/>
          <a:lstStyle/>
          <a:p>
            <a:r>
              <a:rPr kumimoji="1" lang="zh-CN" altLang="en-US" dirty="0"/>
              <a:t>什么是数据</a:t>
            </a:r>
            <a:endParaRPr kumimoji="1" lang="zh-CN" altLang="en-US" dirty="0"/>
          </a:p>
        </p:txBody>
      </p:sp>
      <p:sp>
        <p:nvSpPr>
          <p:cNvPr id="6" name="三角形 5"/>
          <p:cNvSpPr/>
          <p:nvPr/>
        </p:nvSpPr>
        <p:spPr>
          <a:xfrm rot="2651319">
            <a:off x="851567" y="351563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Picture"/>
          <p:cNvPicPr>
            <a:picLocks noChangeAspect="1" noChangeArrowheads="1"/>
          </p:cNvPicPr>
          <p:nvPr/>
        </p:nvPicPr>
        <p:blipFill>
          <a:blip r:embed="rId1"/>
          <a:stretch>
            <a:fillRect/>
          </a:stretch>
        </p:blipFill>
        <p:spPr>
          <a:xfrm>
            <a:off x="5560060" y="3302635"/>
            <a:ext cx="5207000" cy="3471545"/>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数据处理的必要性</a:t>
            </a:r>
            <a:endParaRPr lang="zh-CN" altLang="en-US"/>
          </a:p>
        </p:txBody>
      </p:sp>
      <p:sp>
        <p:nvSpPr>
          <p:cNvPr id="3" name="文本占位符 2"/>
          <p:cNvSpPr>
            <a:spLocks noGrp="1"/>
          </p:cNvSpPr>
          <p:nvPr>
            <p:ph type="body" sz="quarter" idx="10"/>
          </p:nvPr>
        </p:nvSpPr>
        <p:spPr/>
        <p:txBody>
          <a:bodyPr/>
          <a:p>
            <a:r>
              <a:rPr lang="zh-CN" altLang="en-US"/>
              <a:t>数据处理</a:t>
            </a:r>
            <a:endParaRPr lang="zh-CN" altLang="en-US"/>
          </a:p>
        </p:txBody>
      </p:sp>
      <p:sp>
        <p:nvSpPr>
          <p:cNvPr id="4" name="文本占位符 3"/>
          <p:cNvSpPr>
            <a:spLocks noGrp="1"/>
          </p:cNvSpPr>
          <p:nvPr>
            <p:ph type="body" sz="quarter" idx="11"/>
          </p:nvPr>
        </p:nvSpPr>
        <p:spPr/>
        <p:txBody>
          <a:bodyPr/>
          <a:p>
            <a:r>
              <a:rPr lang="zh-CN" altLang="en-US"/>
              <a:t>数据处理包括数据清洗和数据加工。</a:t>
            </a:r>
            <a:endParaRPr lang="zh-CN" altLang="en-US"/>
          </a:p>
          <a:p>
            <a:r>
              <a:rPr lang="zh-CN" altLang="en-US"/>
              <a:t>数据清洗</a:t>
            </a:r>
            <a:endParaRPr lang="zh-CN" altLang="en-US"/>
          </a:p>
          <a:p>
            <a:r>
              <a:rPr lang="zh-CN" altLang="en-US"/>
              <a:t>删除重复数据、填补缺失数据、纠正或者删除错误数据</a:t>
            </a:r>
            <a:endParaRPr lang="zh-CN" altLang="en-US"/>
          </a:p>
          <a:p>
            <a:r>
              <a:rPr lang="zh-CN" altLang="en-US"/>
              <a:t>数据加工</a:t>
            </a:r>
            <a:endParaRPr lang="zh-CN" altLang="en-US"/>
          </a:p>
          <a:p>
            <a:r>
              <a:rPr lang="zh-CN" altLang="en-US"/>
              <a:t>对数据字段进行信息的提取、计算、分组、转换等加工，形成想要的数据表</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数据处理的必要性</a:t>
            </a:r>
            <a:endParaRPr lang="zh-CN" altLang="en-US"/>
          </a:p>
        </p:txBody>
      </p:sp>
      <p:sp>
        <p:nvSpPr>
          <p:cNvPr id="3" name="文本占位符 2"/>
          <p:cNvSpPr>
            <a:spLocks noGrp="1"/>
          </p:cNvSpPr>
          <p:nvPr>
            <p:ph type="body" sz="quarter" idx="10"/>
          </p:nvPr>
        </p:nvSpPr>
        <p:spPr/>
        <p:txBody>
          <a:bodyPr/>
          <a:p>
            <a:r>
              <a:rPr lang="zh-CN" altLang="en-US"/>
              <a:t>数据处理的评价标准</a:t>
            </a:r>
            <a:endParaRPr lang="zh-CN" altLang="en-US"/>
          </a:p>
        </p:txBody>
      </p:sp>
      <p:sp>
        <p:nvSpPr>
          <p:cNvPr id="4" name="文本占位符 3"/>
          <p:cNvSpPr>
            <a:spLocks noGrp="1"/>
          </p:cNvSpPr>
          <p:nvPr>
            <p:ph type="body" sz="quarter" idx="11"/>
          </p:nvPr>
        </p:nvSpPr>
        <p:spPr/>
        <p:txBody>
          <a:bodyPr/>
          <a:p>
            <a:r>
              <a:rPr lang="zh-CN" altLang="en-US"/>
              <a:t>可信性</a:t>
            </a:r>
            <a:endParaRPr lang="zh-CN" altLang="en-US"/>
          </a:p>
          <a:p>
            <a:r>
              <a:rPr lang="zh-CN" altLang="en-US"/>
              <a:t>•准确性：描述数据是否与对应客观实体的特征相一致。 </a:t>
            </a:r>
            <a:endParaRPr lang="zh-CN" altLang="en-US"/>
          </a:p>
          <a:p>
            <a:r>
              <a:rPr lang="zh-CN" altLang="en-US"/>
              <a:t>•完整性：数据是否存在缺失记录或缺失字段。 </a:t>
            </a:r>
            <a:endParaRPr lang="zh-CN" altLang="en-US"/>
          </a:p>
          <a:p>
            <a:r>
              <a:rPr lang="zh-CN" altLang="en-US"/>
              <a:t>•一致性：同一实体的同一属性的值在不同系统是否一致。 </a:t>
            </a:r>
            <a:endParaRPr lang="zh-CN" altLang="en-US"/>
          </a:p>
          <a:p>
            <a:r>
              <a:rPr lang="zh-CN" altLang="en-US"/>
              <a:t>•有效性：数据是否满足用户定义的条件或在一定阈值范围内。 </a:t>
            </a:r>
            <a:endParaRPr lang="zh-CN" altLang="en-US"/>
          </a:p>
          <a:p>
            <a:r>
              <a:rPr lang="zh-CN" altLang="en-US"/>
              <a:t>•唯一性：数据是否存在重复记录。</a:t>
            </a:r>
            <a:endParaRPr lang="zh-CN" altLang="en-US"/>
          </a:p>
          <a:p>
            <a:r>
              <a:rPr lang="zh-CN" altLang="en-US"/>
              <a:t>可用性 </a:t>
            </a:r>
            <a:endParaRPr lang="zh-CN" altLang="en-US"/>
          </a:p>
          <a:p>
            <a:r>
              <a:rPr lang="zh-CN" altLang="en-US"/>
              <a:t>•时间性：描述数据是当前数据还是历史数据 </a:t>
            </a:r>
            <a:endParaRPr lang="zh-CN" altLang="en-US"/>
          </a:p>
          <a:p>
            <a:r>
              <a:rPr lang="zh-CN" altLang="en-US"/>
              <a:t>•稳定性：描述数据是否在有效期内。</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数据引用</a:t>
            </a:r>
            <a:endParaRPr lang="zh-CN" altLang="en-US"/>
          </a:p>
        </p:txBody>
      </p:sp>
      <p:sp>
        <p:nvSpPr>
          <p:cNvPr id="3" name="文本占位符 2"/>
          <p:cNvSpPr>
            <a:spLocks noGrp="1"/>
          </p:cNvSpPr>
          <p:nvPr>
            <p:ph type="body" sz="quarter" idx="10"/>
          </p:nvPr>
        </p:nvSpPr>
        <p:spPr/>
        <p:txBody>
          <a:bodyPr/>
          <a:p>
            <a:r>
              <a:rPr lang="zh-CN" altLang="en-US"/>
              <a:t>引用当前工作表数据</a:t>
            </a:r>
            <a:endParaRPr lang="zh-CN" altLang="en-US"/>
          </a:p>
        </p:txBody>
      </p:sp>
      <p:sp>
        <p:nvSpPr>
          <p:cNvPr id="4" name="文本占位符 3"/>
          <p:cNvSpPr>
            <a:spLocks noGrp="1"/>
          </p:cNvSpPr>
          <p:nvPr>
            <p:ph type="body" sz="quarter" idx="11"/>
          </p:nvPr>
        </p:nvSpPr>
        <p:spPr/>
        <p:txBody>
          <a:bodyPr/>
          <a:p>
            <a:r>
              <a:rPr lang="zh-CN" altLang="en-US"/>
              <a:t>•在B2单元格中输入”=“</a:t>
            </a:r>
            <a:endParaRPr lang="zh-CN" altLang="en-US"/>
          </a:p>
          <a:p>
            <a:r>
              <a:rPr lang="zh-CN" altLang="en-US"/>
              <a:t>•点击要引用的单元格或范围</a:t>
            </a:r>
            <a:endParaRPr lang="zh-CN" altLang="en-US"/>
          </a:p>
        </p:txBody>
      </p:sp>
      <p:pic>
        <p:nvPicPr>
          <p:cNvPr id="5" name="Picture"/>
          <p:cNvPicPr>
            <a:picLocks noChangeAspect="1" noChangeArrowheads="1"/>
          </p:cNvPicPr>
          <p:nvPr/>
        </p:nvPicPr>
        <p:blipFill>
          <a:blip r:embed="rId1"/>
          <a:stretch>
            <a:fillRect/>
          </a:stretch>
        </p:blipFill>
        <p:spPr>
          <a:xfrm>
            <a:off x="2429510" y="3171190"/>
            <a:ext cx="5334000" cy="251968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数据引用</a:t>
            </a:r>
            <a:endParaRPr lang="zh-CN" altLang="en-US"/>
          </a:p>
        </p:txBody>
      </p:sp>
      <p:sp>
        <p:nvSpPr>
          <p:cNvPr id="3" name="文本占位符 2"/>
          <p:cNvSpPr>
            <a:spLocks noGrp="1"/>
          </p:cNvSpPr>
          <p:nvPr>
            <p:ph type="body" sz="quarter" idx="10"/>
          </p:nvPr>
        </p:nvSpPr>
        <p:spPr/>
        <p:txBody>
          <a:bodyPr/>
          <a:p>
            <a:r>
              <a:rPr lang="zh-CN" altLang="en-US"/>
              <a:t>引用当前工作表数据</a:t>
            </a:r>
            <a:endParaRPr lang="zh-CN" altLang="en-US"/>
          </a:p>
        </p:txBody>
      </p:sp>
      <p:sp>
        <p:nvSpPr>
          <p:cNvPr id="4" name="文本占位符 3"/>
          <p:cNvSpPr>
            <a:spLocks noGrp="1"/>
          </p:cNvSpPr>
          <p:nvPr>
            <p:ph type="body" sz="quarter" idx="11"/>
          </p:nvPr>
        </p:nvSpPr>
        <p:spPr/>
        <p:txBody>
          <a:bodyPr/>
          <a:p>
            <a:endParaRPr lang="zh-CN" altLang="en-US"/>
          </a:p>
          <a:p>
            <a:r>
              <a:rPr lang="zh-CN" altLang="en-US"/>
              <a:t>•使用Enter键结束键入，E2单元格内即引用了B2单元格内的数据</a:t>
            </a:r>
            <a:endParaRPr lang="zh-CN" altLang="en-US"/>
          </a:p>
          <a:p>
            <a:r>
              <a:rPr lang="zh-CN" altLang="en-US"/>
              <a:t>•此时，B2单元格为被引用单元格，E2单元格为引用单元格，被引用单元格修改，引用单元格同样变化。</a:t>
            </a:r>
            <a:endParaRPr lang="zh-CN" altLang="en-US"/>
          </a:p>
        </p:txBody>
      </p:sp>
      <p:pic>
        <p:nvPicPr>
          <p:cNvPr id="5" name="Picture"/>
          <p:cNvPicPr>
            <a:picLocks noChangeAspect="1" noChangeArrowheads="1"/>
          </p:cNvPicPr>
          <p:nvPr/>
        </p:nvPicPr>
        <p:blipFill>
          <a:blip r:embed="rId1"/>
          <a:stretch>
            <a:fillRect/>
          </a:stretch>
        </p:blipFill>
        <p:spPr>
          <a:xfrm>
            <a:off x="2718435" y="3131820"/>
            <a:ext cx="5334000" cy="256159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数据引用</a:t>
            </a:r>
            <a:endParaRPr lang="zh-CN" altLang="en-US"/>
          </a:p>
        </p:txBody>
      </p:sp>
      <p:sp>
        <p:nvSpPr>
          <p:cNvPr id="3" name="文本占位符 2"/>
          <p:cNvSpPr>
            <a:spLocks noGrp="1"/>
          </p:cNvSpPr>
          <p:nvPr>
            <p:ph type="body" sz="quarter" idx="10"/>
          </p:nvPr>
        </p:nvSpPr>
        <p:spPr/>
        <p:txBody>
          <a:bodyPr/>
          <a:p>
            <a:r>
              <a:rPr lang="zh-CN" altLang="en-US"/>
              <a:t>引用其他工作表数据</a:t>
            </a:r>
            <a:endParaRPr lang="zh-CN" altLang="en-US"/>
          </a:p>
        </p:txBody>
      </p:sp>
      <p:sp>
        <p:nvSpPr>
          <p:cNvPr id="4" name="文本占位符 3"/>
          <p:cNvSpPr>
            <a:spLocks noGrp="1"/>
          </p:cNvSpPr>
          <p:nvPr>
            <p:ph type="body" sz="quarter" idx="11"/>
          </p:nvPr>
        </p:nvSpPr>
        <p:spPr/>
        <p:txBody>
          <a:bodyPr/>
          <a:p>
            <a:r>
              <a:rPr lang="zh-CN" altLang="en-US"/>
              <a:t>•在E1单元格中，输入”=“</a:t>
            </a:r>
            <a:endParaRPr lang="zh-CN" altLang="en-US"/>
          </a:p>
        </p:txBody>
      </p:sp>
      <p:pic>
        <p:nvPicPr>
          <p:cNvPr id="5" name="Picture"/>
          <p:cNvPicPr>
            <a:picLocks noChangeAspect="1" noChangeArrowheads="1"/>
          </p:cNvPicPr>
          <p:nvPr/>
        </p:nvPicPr>
        <p:blipFill>
          <a:blip r:embed="rId1"/>
          <a:stretch>
            <a:fillRect/>
          </a:stretch>
        </p:blipFill>
        <p:spPr>
          <a:xfrm>
            <a:off x="2171700" y="2558733"/>
            <a:ext cx="5334000" cy="2413635"/>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•点击另外一张数据表，在该表中找到要引用的数据，选中对应单元格即可。</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与当前工作表引用相同，被引用单元格修改，引用单元格同样变化。</a:t>
            </a:r>
            <a:endParaRPr lang="zh-CN" altLang="en-US"/>
          </a:p>
        </p:txBody>
      </p:sp>
      <p:pic>
        <p:nvPicPr>
          <p:cNvPr id="5" name="Picture"/>
          <p:cNvPicPr>
            <a:picLocks noChangeAspect="1" noChangeArrowheads="1"/>
          </p:cNvPicPr>
          <p:nvPr/>
        </p:nvPicPr>
        <p:blipFill>
          <a:blip r:embed="rId1"/>
          <a:stretch>
            <a:fillRect/>
          </a:stretch>
        </p:blipFill>
        <p:spPr>
          <a:xfrm>
            <a:off x="2554605" y="2243773"/>
            <a:ext cx="5334000" cy="2880995"/>
          </a:xfrm>
          <a:prstGeom prst="rect">
            <a:avLst/>
          </a:prstGeom>
          <a:noFill/>
          <a:ln w="9525">
            <a:noFill/>
          </a:ln>
        </p:spPr>
      </p:pic>
      <p:sp>
        <p:nvSpPr>
          <p:cNvPr id="9" name="标题 8"/>
          <p:cNvSpPr>
            <a:spLocks noGrp="1"/>
          </p:cNvSpPr>
          <p:nvPr>
            <p:ph type="title"/>
          </p:nvPr>
        </p:nvSpPr>
        <p:spPr/>
        <p:txBody>
          <a:bodyPr/>
          <a:p>
            <a:r>
              <a:rPr lang="zh-CN" altLang="en-US">
                <a:sym typeface="+mn-ea"/>
              </a:rPr>
              <a:t>数据引用</a:t>
            </a:r>
            <a:endParaRPr lang="zh-CN" altLang="en-US"/>
          </a:p>
        </p:txBody>
      </p:sp>
      <p:sp>
        <p:nvSpPr>
          <p:cNvPr id="10"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引用其他工作表数据</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数据引用</a:t>
            </a:r>
            <a:endParaRPr lang="zh-CN" altLang="en-US"/>
          </a:p>
        </p:txBody>
      </p:sp>
      <p:sp>
        <p:nvSpPr>
          <p:cNvPr id="3" name="文本占位符 2"/>
          <p:cNvSpPr>
            <a:spLocks noGrp="1"/>
          </p:cNvSpPr>
          <p:nvPr>
            <p:ph type="body" sz="quarter" idx="10"/>
          </p:nvPr>
        </p:nvSpPr>
        <p:spPr/>
        <p:txBody>
          <a:bodyPr/>
          <a:p>
            <a:r>
              <a:rPr lang="zh-CN" altLang="en-US"/>
              <a:t>相对和绝对引用</a:t>
            </a:r>
            <a:endParaRPr lang="zh-CN" altLang="en-US"/>
          </a:p>
        </p:txBody>
      </p:sp>
      <p:sp>
        <p:nvSpPr>
          <p:cNvPr id="4" name="文本占位符 3"/>
          <p:cNvSpPr>
            <a:spLocks noGrp="1"/>
          </p:cNvSpPr>
          <p:nvPr>
            <p:ph type="body" sz="quarter" idx="11"/>
          </p:nvPr>
        </p:nvSpPr>
        <p:spPr/>
        <p:txBody>
          <a:bodyPr/>
          <a:p>
            <a:r>
              <a:rPr lang="en-US" altLang="zh-CN"/>
              <a:t>1. </a:t>
            </a:r>
            <a:r>
              <a:rPr lang="zh-CN" altLang="en-US"/>
              <a:t>相对引用是Excel中常用的一种引用方式。相对引用的格式为：列号行号，如“A1”、”F26“等。在下面E1单元格中的公式“='数据引用 2'!D1”就是用的是相对引用，其中，相对引用的单元格为D1。</a:t>
            </a:r>
            <a:endParaRPr lang="zh-CN" altLang="en-US"/>
          </a:p>
        </p:txBody>
      </p:sp>
      <p:pic>
        <p:nvPicPr>
          <p:cNvPr id="5" name="Picture"/>
          <p:cNvPicPr>
            <a:picLocks noChangeAspect="1" noChangeArrowheads="1"/>
          </p:cNvPicPr>
          <p:nvPr/>
        </p:nvPicPr>
        <p:blipFill>
          <a:blip r:embed="rId1"/>
          <a:stretch>
            <a:fillRect/>
          </a:stretch>
        </p:blipFill>
        <p:spPr>
          <a:xfrm>
            <a:off x="2736850" y="2838133"/>
            <a:ext cx="5334000" cy="241998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en-US" altLang="zh-CN"/>
              <a:t>2.</a:t>
            </a:r>
            <a:r>
              <a:rPr lang="zh-CN" altLang="en-US"/>
              <a:t>单击E1单元格，然后把鼠标放在E1单元格右下角的黑色小方块上，当鼠标变成黑色的十字形时，按下鼠标不放向下拖动至E7单元格上。</a:t>
            </a:r>
            <a:endParaRPr lang="zh-CN" altLang="en-US"/>
          </a:p>
          <a:p>
            <a:endParaRPr lang="zh-CN" altLang="en-US"/>
          </a:p>
          <a:p>
            <a:r>
              <a:rPr lang="en-US" altLang="zh-CN"/>
              <a:t>3.</a:t>
            </a:r>
            <a:r>
              <a:rPr lang="zh-CN" altLang="en-US"/>
              <a:t>现在我们再来看E2-E7单元格上的公式，其中E2:E7中的数字是随着行号的变化而自动变化得来的，这就是相对引用的特点。</a:t>
            </a:r>
            <a:endParaRPr lang="zh-CN" altLang="en-US"/>
          </a:p>
        </p:txBody>
      </p:sp>
      <p:sp>
        <p:nvSpPr>
          <p:cNvPr id="5" name="标题 4"/>
          <p:cNvSpPr>
            <a:spLocks noGrp="1"/>
          </p:cNvSpPr>
          <p:nvPr>
            <p:ph type="title"/>
          </p:nvPr>
        </p:nvSpPr>
        <p:spPr/>
        <p:txBody>
          <a:bodyPr/>
          <a:p>
            <a:r>
              <a:rPr lang="zh-CN" altLang="en-US">
                <a:sym typeface="+mn-ea"/>
              </a:rPr>
              <a:t>数据引用</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相对和绝对引用</a:t>
            </a:r>
            <a:endParaRPr lang="zh-CN" altLang="en-US"/>
          </a:p>
        </p:txBody>
      </p:sp>
      <p:pic>
        <p:nvPicPr>
          <p:cNvPr id="7" name="Picture"/>
          <p:cNvPicPr>
            <a:picLocks noChangeAspect="1" noChangeArrowheads="1"/>
          </p:cNvPicPr>
          <p:nvPr/>
        </p:nvPicPr>
        <p:blipFill>
          <a:blip r:embed="rId1"/>
          <a:stretch>
            <a:fillRect/>
          </a:stretch>
        </p:blipFill>
        <p:spPr>
          <a:xfrm>
            <a:off x="2909570" y="3644265"/>
            <a:ext cx="5334000" cy="144526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en-US" altLang="zh-CN"/>
              <a:t>4.</a:t>
            </a:r>
            <a:r>
              <a:rPr lang="zh-CN" altLang="en-US"/>
              <a:t>绝对引用也是Excel常用的一种引用方式。其格式为：$列号$行号。你会发现绝对引用在列号或行号前加了一个"$"符号，这就是绝对引用符号。</a:t>
            </a:r>
            <a:endParaRPr lang="zh-CN" altLang="en-US"/>
          </a:p>
        </p:txBody>
      </p:sp>
      <p:pic>
        <p:nvPicPr>
          <p:cNvPr id="7" name="Picture"/>
          <p:cNvPicPr>
            <a:picLocks noChangeAspect="1" noChangeArrowheads="1"/>
          </p:cNvPicPr>
          <p:nvPr/>
        </p:nvPicPr>
        <p:blipFill>
          <a:blip r:embed="rId1"/>
          <a:stretch>
            <a:fillRect/>
          </a:stretch>
        </p:blipFill>
        <p:spPr>
          <a:xfrm>
            <a:off x="2893378" y="2695893"/>
            <a:ext cx="5293995" cy="2723515"/>
          </a:xfrm>
          <a:prstGeom prst="rect">
            <a:avLst/>
          </a:prstGeom>
          <a:noFill/>
          <a:ln w="9525">
            <a:noFill/>
          </a:ln>
        </p:spPr>
      </p:pic>
      <p:sp>
        <p:nvSpPr>
          <p:cNvPr id="5" name="标题 4"/>
          <p:cNvSpPr>
            <a:spLocks noGrp="1"/>
          </p:cNvSpPr>
          <p:nvPr>
            <p:ph type="title"/>
          </p:nvPr>
        </p:nvSpPr>
        <p:spPr/>
        <p:txBody>
          <a:bodyPr/>
          <a:p>
            <a:r>
              <a:rPr lang="zh-CN" altLang="en-US">
                <a:sym typeface="+mn-ea"/>
              </a:rPr>
              <a:t>数据引用</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相对和绝对引用</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5、单击E1单元格，然后把鼠标放在E1单元格右下角的黑色小方块上，当鼠标变成黑色的十字形时，按下鼠标不放向下拖动至E7单元格上。因为"$E$1"用的就是绝对引用，所以和E2-E7中的是一样，没有发生任何变化，这就是绝对引用的特点。</a:t>
            </a:r>
            <a:endParaRPr lang="zh-CN" altLang="en-US"/>
          </a:p>
          <a:p>
            <a:r>
              <a:rPr lang="zh-CN" altLang="en-US"/>
              <a:t>6、绝对引用的特点就是在使用绝对引用时，公式或函数中的行或列是绝对不会发生变化的。</a:t>
            </a:r>
            <a:endParaRPr lang="zh-CN" altLang="en-US"/>
          </a:p>
          <a:p>
            <a:endParaRPr lang="zh-CN" altLang="en-US"/>
          </a:p>
          <a:p>
            <a:endParaRPr lang="zh-CN" altLang="en-US"/>
          </a:p>
          <a:p>
            <a:endParaRPr lang="zh-CN" altLang="en-US"/>
          </a:p>
          <a:p>
            <a:endParaRPr lang="zh-CN" altLang="en-US"/>
          </a:p>
          <a:p>
            <a:endParaRPr lang="zh-CN" altLang="en-US"/>
          </a:p>
          <a:p>
            <a:r>
              <a:rPr lang="zh-CN" altLang="en-US"/>
              <a:t>相对引用：在自动填充时，会保持引用数据和被引用数据的相对位置不变。</a:t>
            </a:r>
            <a:endParaRPr lang="zh-CN" altLang="en-US"/>
          </a:p>
          <a:p>
            <a:r>
              <a:rPr lang="zh-CN" altLang="en-US"/>
              <a:t>绝对引用：在自动填充时，只会引用被引用数据，引用内容不会随行号变化。</a:t>
            </a:r>
            <a:endParaRPr lang="zh-CN" altLang="en-US"/>
          </a:p>
        </p:txBody>
      </p:sp>
      <p:pic>
        <p:nvPicPr>
          <p:cNvPr id="8" name="Picture"/>
          <p:cNvPicPr>
            <a:picLocks noChangeAspect="1" noChangeArrowheads="1"/>
          </p:cNvPicPr>
          <p:nvPr/>
        </p:nvPicPr>
        <p:blipFill>
          <a:blip r:embed="rId1"/>
          <a:stretch>
            <a:fillRect/>
          </a:stretch>
        </p:blipFill>
        <p:spPr>
          <a:xfrm>
            <a:off x="2837180" y="3660458"/>
            <a:ext cx="5334000" cy="1448435"/>
          </a:xfrm>
          <a:prstGeom prst="rect">
            <a:avLst/>
          </a:prstGeom>
          <a:noFill/>
          <a:ln w="9525">
            <a:noFill/>
          </a:ln>
        </p:spPr>
      </p:pic>
      <p:sp>
        <p:nvSpPr>
          <p:cNvPr id="5" name="标题 4"/>
          <p:cNvSpPr>
            <a:spLocks noGrp="1"/>
          </p:cNvSpPr>
          <p:nvPr>
            <p:ph type="title"/>
          </p:nvPr>
        </p:nvSpPr>
        <p:spPr/>
        <p:txBody>
          <a:bodyPr/>
          <a:p>
            <a:r>
              <a:rPr lang="zh-CN" altLang="en-US">
                <a:sym typeface="+mn-ea"/>
              </a:rPr>
              <a:t>数据引用</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相对和绝对引用</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数据分析可以做什么</a:t>
            </a:r>
            <a:endParaRPr lang="zh-CN" altLang="en-US"/>
          </a:p>
        </p:txBody>
      </p:sp>
      <p:sp>
        <p:nvSpPr>
          <p:cNvPr id="4" name="文本占位符 3"/>
          <p:cNvSpPr>
            <a:spLocks noGrp="1"/>
          </p:cNvSpPr>
          <p:nvPr>
            <p:ph type="body" sz="quarter" idx="11"/>
          </p:nvPr>
        </p:nvSpPr>
        <p:spPr/>
        <p:txBody>
          <a:bodyPr/>
          <a:p>
            <a:r>
              <a:rPr lang="zh-CN" altLang="en-US"/>
              <a:t>举例：</a:t>
            </a:r>
            <a:endParaRPr lang="zh-CN" altLang="en-US"/>
          </a:p>
          <a:p>
            <a:r>
              <a:rPr lang="zh-CN" altLang="en-US"/>
              <a:t>天气预报：利用物理数据对未来天气进行预测</a:t>
            </a:r>
            <a:endParaRPr lang="zh-CN" altLang="en-US"/>
          </a:p>
          <a:p>
            <a:r>
              <a:rPr lang="zh-CN" altLang="en-US"/>
              <a:t>商业应用：把数据转换成帮助企业发展的生产力</a:t>
            </a:r>
            <a:endParaRPr lang="zh-CN" altLang="en-US"/>
          </a:p>
        </p:txBody>
      </p:sp>
      <p:pic>
        <p:nvPicPr>
          <p:cNvPr id="5" name="Picture"/>
          <p:cNvPicPr>
            <a:picLocks noChangeAspect="1" noChangeArrowheads="1"/>
          </p:cNvPicPr>
          <p:nvPr/>
        </p:nvPicPr>
        <p:blipFill>
          <a:blip r:embed="rId1"/>
          <a:stretch>
            <a:fillRect/>
          </a:stretch>
        </p:blipFill>
        <p:spPr>
          <a:xfrm>
            <a:off x="2873375" y="3678555"/>
            <a:ext cx="5334000" cy="1122680"/>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数据清洗</a:t>
            </a:r>
            <a:endParaRPr lang="zh-CN" altLang="en-US"/>
          </a:p>
        </p:txBody>
      </p:sp>
      <p:sp>
        <p:nvSpPr>
          <p:cNvPr id="3" name="文本占位符 2"/>
          <p:cNvSpPr>
            <a:spLocks noGrp="1"/>
          </p:cNvSpPr>
          <p:nvPr>
            <p:ph type="body" sz="quarter" idx="10"/>
          </p:nvPr>
        </p:nvSpPr>
        <p:spPr/>
        <p:txBody>
          <a:bodyPr/>
          <a:p>
            <a:r>
              <a:rPr lang="zh-CN" altLang="en-US"/>
              <a:t>数据去重</a:t>
            </a:r>
            <a:endParaRPr lang="zh-CN" altLang="en-US"/>
          </a:p>
        </p:txBody>
      </p:sp>
      <p:sp>
        <p:nvSpPr>
          <p:cNvPr id="4" name="文本占位符 3"/>
          <p:cNvSpPr>
            <a:spLocks noGrp="1"/>
          </p:cNvSpPr>
          <p:nvPr>
            <p:ph type="body" sz="quarter" idx="11"/>
          </p:nvPr>
        </p:nvSpPr>
        <p:spPr/>
        <p:txBody>
          <a:bodyPr/>
          <a:p>
            <a:r>
              <a:rPr lang="zh-CN" altLang="en-US"/>
              <a:t>用删除重复项功能</a:t>
            </a:r>
            <a:endParaRPr lang="zh-CN" altLang="en-US"/>
          </a:p>
          <a:p>
            <a:r>
              <a:rPr lang="zh-CN" altLang="en-US"/>
              <a:t>删除重复项是Excel提供的数据去重功能，可以快速删除重复项。</a:t>
            </a:r>
            <a:endParaRPr lang="zh-CN" altLang="en-US"/>
          </a:p>
          <a:p>
            <a:r>
              <a:rPr lang="zh-CN" altLang="en-US"/>
              <a:t>•选中要计算的区域</a:t>
            </a:r>
            <a:endParaRPr lang="zh-CN" altLang="en-US"/>
          </a:p>
          <a:p>
            <a:r>
              <a:rPr lang="zh-CN" altLang="en-US"/>
              <a:t>•在数据菜单下点击删除重复值按钮</a:t>
            </a:r>
            <a:endParaRPr lang="zh-CN" altLang="en-US"/>
          </a:p>
          <a:p>
            <a:r>
              <a:rPr lang="zh-CN" altLang="en-US"/>
              <a:t>•选择要对比的列，如果所有列的值均相同则删除重复数据</a:t>
            </a:r>
            <a:endParaRPr lang="zh-CN" altLang="en-US"/>
          </a:p>
          <a:p>
            <a:r>
              <a:rPr lang="zh-CN" altLang="en-US"/>
              <a:t>•点击确定，相容内容则被删除，仅保留唯一值</a:t>
            </a:r>
            <a:endParaRPr lang="zh-CN" altLang="en-US"/>
          </a:p>
        </p:txBody>
      </p:sp>
      <p:pic>
        <p:nvPicPr>
          <p:cNvPr id="9" name="Picture"/>
          <p:cNvPicPr>
            <a:picLocks noChangeAspect="1" noChangeArrowheads="1"/>
          </p:cNvPicPr>
          <p:nvPr/>
        </p:nvPicPr>
        <p:blipFill>
          <a:blip r:embed="rId1"/>
          <a:stretch>
            <a:fillRect/>
          </a:stretch>
        </p:blipFill>
        <p:spPr>
          <a:xfrm>
            <a:off x="6498590" y="1113155"/>
            <a:ext cx="5334000" cy="3103880"/>
          </a:xfrm>
          <a:prstGeom prst="rect">
            <a:avLst/>
          </a:prstGeom>
          <a:noFill/>
          <a:ln w="9525">
            <a:noFill/>
          </a:ln>
        </p:spPr>
      </p:pic>
      <p:pic>
        <p:nvPicPr>
          <p:cNvPr id="10" name="Picture"/>
          <p:cNvPicPr>
            <a:picLocks noChangeAspect="1" noChangeArrowheads="1"/>
          </p:cNvPicPr>
          <p:nvPr/>
        </p:nvPicPr>
        <p:blipFill>
          <a:blip r:embed="rId2"/>
          <a:stretch>
            <a:fillRect/>
          </a:stretch>
        </p:blipFill>
        <p:spPr>
          <a:xfrm>
            <a:off x="6075680" y="4578668"/>
            <a:ext cx="5334000" cy="1613535"/>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条件格式删除重复项</a:t>
            </a:r>
            <a:endParaRPr lang="zh-CN" altLang="en-US"/>
          </a:p>
          <a:p>
            <a:r>
              <a:rPr lang="zh-CN" altLang="en-US"/>
              <a:t>使用排序的方法删除重复项有一个问题，当数据是一串编码时，依然难以用肉眼看出重复的编码。</a:t>
            </a:r>
            <a:endParaRPr lang="zh-CN" altLang="en-US"/>
          </a:p>
          <a:p>
            <a:r>
              <a:rPr lang="zh-CN" altLang="en-US"/>
              <a:t>用条件格式可以自动找出重复的数据，并手动删除。</a:t>
            </a:r>
            <a:endParaRPr lang="zh-CN" altLang="en-US"/>
          </a:p>
        </p:txBody>
      </p:sp>
      <p:sp>
        <p:nvSpPr>
          <p:cNvPr id="5" name="标题 4"/>
          <p:cNvSpPr>
            <a:spLocks noGrp="1"/>
          </p:cNvSpPr>
          <p:nvPr>
            <p:ph type="title"/>
          </p:nvPr>
        </p:nvSpPr>
        <p:spPr/>
        <p:txBody>
          <a:bodyPr/>
          <a:p>
            <a:r>
              <a:rPr lang="zh-CN" altLang="en-US"/>
              <a:t>数据清洗</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数据去重</a:t>
            </a:r>
            <a:endParaRPr lang="zh-CN" altLang="en-US"/>
          </a:p>
        </p:txBody>
      </p:sp>
      <p:pic>
        <p:nvPicPr>
          <p:cNvPr id="11" name="Picture"/>
          <p:cNvPicPr>
            <a:picLocks noChangeAspect="1" noChangeArrowheads="1"/>
          </p:cNvPicPr>
          <p:nvPr/>
        </p:nvPicPr>
        <p:blipFill>
          <a:blip r:embed="rId1"/>
          <a:stretch>
            <a:fillRect/>
          </a:stretch>
        </p:blipFill>
        <p:spPr>
          <a:xfrm>
            <a:off x="3037840" y="3398520"/>
            <a:ext cx="5334000" cy="2338070"/>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快速找出缺失值</a:t>
            </a:r>
            <a:endParaRPr lang="zh-CN" altLang="en-US"/>
          </a:p>
          <a:p>
            <a:r>
              <a:rPr lang="zh-CN" altLang="en-US"/>
              <a:t>利用Excel的定位功能，可以快速找出缺失值</a:t>
            </a:r>
            <a:endParaRPr lang="zh-CN" altLang="en-US"/>
          </a:p>
          <a:p>
            <a:r>
              <a:rPr lang="zh-CN" altLang="en-US"/>
              <a:t>【CTRL+G】快捷键，打开【定位】对话框，点击【定位条件】</a:t>
            </a:r>
            <a:endParaRPr lang="zh-CN" altLang="en-US"/>
          </a:p>
        </p:txBody>
      </p:sp>
      <p:sp>
        <p:nvSpPr>
          <p:cNvPr id="7" name="标题 6"/>
          <p:cNvSpPr>
            <a:spLocks noGrp="1"/>
          </p:cNvSpPr>
          <p:nvPr>
            <p:ph type="title"/>
          </p:nvPr>
        </p:nvSpPr>
        <p:spPr/>
        <p:txBody>
          <a:bodyPr/>
          <a:p>
            <a:r>
              <a:rPr lang="zh-CN" altLang="en-US"/>
              <a:t>数据清洗</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数据去重</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数据清洗</a:t>
            </a:r>
            <a:endParaRPr lang="zh-CN" altLang="en-US"/>
          </a:p>
        </p:txBody>
      </p:sp>
      <p:sp>
        <p:nvSpPr>
          <p:cNvPr id="3" name="文本占位符 2"/>
          <p:cNvSpPr>
            <a:spLocks noGrp="1"/>
          </p:cNvSpPr>
          <p:nvPr>
            <p:ph type="body" sz="quarter" idx="10"/>
          </p:nvPr>
        </p:nvSpPr>
        <p:spPr/>
        <p:txBody>
          <a:bodyPr/>
          <a:p>
            <a:r>
              <a:rPr lang="zh-CN" altLang="en-US"/>
              <a:t>缺失值处理</a:t>
            </a:r>
            <a:endParaRPr lang="zh-CN" altLang="en-US"/>
          </a:p>
        </p:txBody>
      </p:sp>
      <p:sp>
        <p:nvSpPr>
          <p:cNvPr id="4" name="文本占位符 3"/>
          <p:cNvSpPr>
            <a:spLocks noGrp="1"/>
          </p:cNvSpPr>
          <p:nvPr>
            <p:ph type="body" sz="quarter" idx="11"/>
          </p:nvPr>
        </p:nvSpPr>
        <p:spPr/>
        <p:txBody>
          <a:bodyPr/>
          <a:p>
            <a:r>
              <a:rPr lang="zh-CN" altLang="en-US"/>
              <a:t>三种处理缺失值的常用方法</a:t>
            </a:r>
            <a:endParaRPr lang="zh-CN" altLang="en-US"/>
          </a:p>
          <a:p>
            <a:r>
              <a:rPr lang="zh-CN" altLang="en-US"/>
              <a:t>1.填充缺失值，一般可以用平均数/中位数/众数等统计值，也可以使用算法预测。</a:t>
            </a:r>
            <a:endParaRPr lang="zh-CN" altLang="en-US"/>
          </a:p>
          <a:p>
            <a:r>
              <a:rPr lang="zh-CN" altLang="en-US"/>
              <a:t>中位数：是指将数据按大小顺序排列起来，形成一个数列，居于数列中间位置的那个数据。</a:t>
            </a:r>
            <a:endParaRPr lang="zh-CN" altLang="en-US"/>
          </a:p>
          <a:p>
            <a:r>
              <a:rPr lang="zh-CN" altLang="en-US"/>
              <a:t>众数：众数是指一组数据中出现次数最多的那个数据，一组数据可以有多个众数,也可以没有众数。</a:t>
            </a:r>
            <a:endParaRPr lang="zh-CN" altLang="en-US"/>
          </a:p>
          <a:p>
            <a:r>
              <a:rPr lang="zh-CN" altLang="en-US"/>
              <a:t>2.删除缺失值，如果数据缺失比例过高，可以考虑删除，比如某一列数据&gt;50%都是缺失，可以考虑删除这一列。</a:t>
            </a:r>
            <a:endParaRPr lang="zh-CN" altLang="en-US"/>
          </a:p>
          <a:p>
            <a:r>
              <a:rPr lang="zh-CN" altLang="en-US"/>
              <a:t>3.忽略默认值，不去处理</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用平均值填充缺失值</a:t>
            </a:r>
            <a:endParaRPr lang="zh-CN" altLang="en-US"/>
          </a:p>
          <a:p>
            <a:r>
              <a:rPr lang="zh-CN" altLang="en-US"/>
              <a:t>•选择B列数据，计算平均值</a:t>
            </a:r>
            <a:endParaRPr lang="zh-CN" altLang="en-US"/>
          </a:p>
        </p:txBody>
      </p:sp>
      <p:pic>
        <p:nvPicPr>
          <p:cNvPr id="13" name="Picture"/>
          <p:cNvPicPr>
            <a:picLocks noChangeAspect="1" noChangeArrowheads="1"/>
          </p:cNvPicPr>
          <p:nvPr/>
        </p:nvPicPr>
        <p:blipFill>
          <a:blip r:embed="rId1"/>
          <a:stretch>
            <a:fillRect/>
          </a:stretch>
        </p:blipFill>
        <p:spPr>
          <a:xfrm>
            <a:off x="2627630" y="2574608"/>
            <a:ext cx="5334000" cy="2983865"/>
          </a:xfrm>
          <a:prstGeom prst="rect">
            <a:avLst/>
          </a:prstGeom>
          <a:noFill/>
          <a:ln w="9525">
            <a:noFill/>
          </a:ln>
        </p:spPr>
      </p:pic>
      <p:sp>
        <p:nvSpPr>
          <p:cNvPr id="5" name="标题 4"/>
          <p:cNvSpPr>
            <a:spLocks noGrp="1"/>
          </p:cNvSpPr>
          <p:nvPr>
            <p:ph type="title"/>
          </p:nvPr>
        </p:nvSpPr>
        <p:spPr/>
        <p:txBody>
          <a:bodyPr/>
          <a:p>
            <a:r>
              <a:rPr lang="zh-CN" altLang="en-US">
                <a:sym typeface="+mn-ea"/>
              </a:rPr>
              <a:t>数据清洗</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缺失值处理</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•将平均值单独复制一行（选择值粘贴），务必复制，否则将会出现循环引用。</a:t>
            </a:r>
            <a:endParaRPr lang="zh-CN" altLang="en-US"/>
          </a:p>
          <a:p>
            <a:r>
              <a:rPr lang="zh-CN" altLang="en-US"/>
              <a:t>循环引用：A单元格中的公式应用了B单元格，B单元格中的公式又引用了A</a:t>
            </a:r>
            <a:endParaRPr lang="zh-CN" altLang="en-US"/>
          </a:p>
          <a:p>
            <a:r>
              <a:rPr lang="zh-CN" altLang="en-US"/>
              <a:t>•Ctrl+G唤出定位菜单，选的定位空值，找到B列的所有空值</a:t>
            </a:r>
            <a:endParaRPr lang="zh-CN" altLang="en-US"/>
          </a:p>
          <a:p>
            <a:r>
              <a:rPr lang="zh-CN" altLang="en-US"/>
              <a:t>•应用平均值数据，按住Ctrl+Enter同时填充所有缺失值位置</a:t>
            </a:r>
            <a:endParaRPr lang="zh-CN" altLang="en-US"/>
          </a:p>
        </p:txBody>
      </p:sp>
      <p:pic>
        <p:nvPicPr>
          <p:cNvPr id="14" name="Picture"/>
          <p:cNvPicPr>
            <a:picLocks noChangeAspect="1" noChangeArrowheads="1"/>
          </p:cNvPicPr>
          <p:nvPr/>
        </p:nvPicPr>
        <p:blipFill>
          <a:blip r:embed="rId1"/>
          <a:stretch>
            <a:fillRect/>
          </a:stretch>
        </p:blipFill>
        <p:spPr>
          <a:xfrm>
            <a:off x="3274060" y="3285173"/>
            <a:ext cx="5334000" cy="3256915"/>
          </a:xfrm>
          <a:prstGeom prst="rect">
            <a:avLst/>
          </a:prstGeom>
          <a:noFill/>
          <a:ln w="9525">
            <a:noFill/>
          </a:ln>
        </p:spPr>
      </p:pic>
      <p:sp>
        <p:nvSpPr>
          <p:cNvPr id="5" name="标题 4"/>
          <p:cNvSpPr>
            <a:spLocks noGrp="1"/>
          </p:cNvSpPr>
          <p:nvPr>
            <p:ph type="title"/>
          </p:nvPr>
        </p:nvSpPr>
        <p:spPr/>
        <p:txBody>
          <a:bodyPr/>
          <a:p>
            <a:r>
              <a:rPr lang="zh-CN" altLang="en-US">
                <a:sym typeface="+mn-ea"/>
              </a:rPr>
              <a:t>数据清洗</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缺失值处理</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数据加工</a:t>
            </a:r>
            <a:endParaRPr lang="zh-CN" altLang="en-US"/>
          </a:p>
        </p:txBody>
      </p:sp>
      <p:sp>
        <p:nvSpPr>
          <p:cNvPr id="3" name="文本占位符 2"/>
          <p:cNvSpPr>
            <a:spLocks noGrp="1"/>
          </p:cNvSpPr>
          <p:nvPr>
            <p:ph type="body" sz="quarter" idx="10"/>
          </p:nvPr>
        </p:nvSpPr>
        <p:spPr/>
        <p:txBody>
          <a:bodyPr/>
          <a:p>
            <a:r>
              <a:rPr lang="zh-CN" altLang="en-US"/>
              <a:t>数据计算</a:t>
            </a:r>
            <a:endParaRPr lang="zh-CN" altLang="en-US"/>
          </a:p>
        </p:txBody>
      </p:sp>
      <p:sp>
        <p:nvSpPr>
          <p:cNvPr id="4" name="文本占位符 3"/>
          <p:cNvSpPr>
            <a:spLocks noGrp="1"/>
          </p:cNvSpPr>
          <p:nvPr>
            <p:ph type="body" sz="quarter" idx="11"/>
          </p:nvPr>
        </p:nvSpPr>
        <p:spPr/>
        <p:txBody>
          <a:bodyPr/>
          <a:p>
            <a:r>
              <a:rPr lang="zh-CN" altLang="en-US"/>
              <a:t>1.简单计算</a:t>
            </a:r>
            <a:endParaRPr lang="zh-CN" altLang="en-US"/>
          </a:p>
          <a:p>
            <a:r>
              <a:rPr lang="zh-CN" altLang="en-US"/>
              <a:t>在Excel中，使用函数要学会为单元格“命名”。单元格名称加上运算符号可以进行单元格数值的简单计算。</a:t>
            </a:r>
            <a:endParaRPr lang="zh-CN" altLang="en-US"/>
          </a:p>
          <a:p>
            <a:r>
              <a:rPr lang="zh-CN" altLang="en-US"/>
              <a:t>如第B列的第3个单元格，名称为“B3”。</a:t>
            </a:r>
            <a:endParaRPr lang="zh-CN" altLang="en-US"/>
          </a:p>
        </p:txBody>
      </p:sp>
      <p:pic>
        <p:nvPicPr>
          <p:cNvPr id="15" name="Picture"/>
          <p:cNvPicPr>
            <a:picLocks noChangeAspect="1" noChangeArrowheads="1"/>
          </p:cNvPicPr>
          <p:nvPr/>
        </p:nvPicPr>
        <p:blipFill>
          <a:blip r:embed="rId1"/>
          <a:stretch>
            <a:fillRect/>
          </a:stretch>
        </p:blipFill>
        <p:spPr>
          <a:xfrm>
            <a:off x="2898140" y="3403918"/>
            <a:ext cx="3299460" cy="1981835"/>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常用的运算符与我们数学中使用的完全一致，加（+），减（-），乘（*），除（/）</a:t>
            </a:r>
            <a:endParaRPr lang="zh-CN" altLang="en-US"/>
          </a:p>
        </p:txBody>
      </p:sp>
      <p:pic>
        <p:nvPicPr>
          <p:cNvPr id="16" name="Picture"/>
          <p:cNvPicPr>
            <a:picLocks noChangeAspect="1" noChangeArrowheads="1"/>
          </p:cNvPicPr>
          <p:nvPr/>
        </p:nvPicPr>
        <p:blipFill>
          <a:blip r:embed="rId1"/>
          <a:stretch>
            <a:fillRect/>
          </a:stretch>
        </p:blipFill>
        <p:spPr>
          <a:xfrm>
            <a:off x="2640648" y="2234883"/>
            <a:ext cx="4910455" cy="1240155"/>
          </a:xfrm>
          <a:prstGeom prst="rect">
            <a:avLst/>
          </a:prstGeom>
          <a:noFill/>
          <a:ln w="9525">
            <a:noFill/>
          </a:ln>
        </p:spPr>
      </p:pic>
      <p:sp>
        <p:nvSpPr>
          <p:cNvPr id="5" name="标题 4"/>
          <p:cNvSpPr>
            <a:spLocks noGrp="1"/>
          </p:cNvSpPr>
          <p:nvPr>
            <p:ph type="title"/>
          </p:nvPr>
        </p:nvSpPr>
        <p:spPr/>
        <p:txBody>
          <a:bodyPr/>
          <a:p>
            <a:r>
              <a:rPr lang="zh-CN" altLang="en-US"/>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数据计算</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举例：</a:t>
            </a:r>
            <a:endParaRPr lang="zh-CN" altLang="en-US"/>
          </a:p>
          <a:p>
            <a:r>
              <a:rPr lang="zh-CN" altLang="en-US"/>
              <a:t>利润 = 销量*售价-成本-推广费用</a:t>
            </a:r>
            <a:endParaRPr lang="zh-CN" altLang="en-US"/>
          </a:p>
          <a:p>
            <a:r>
              <a:rPr lang="zh-CN" altLang="en-US"/>
              <a:t>按照分析思路，在单元格中输入公式：=B2*C2-D2-A2</a:t>
            </a:r>
            <a:endParaRPr lang="zh-CN" altLang="en-US"/>
          </a:p>
          <a:p>
            <a:r>
              <a:rPr lang="zh-CN" altLang="en-US"/>
              <a:t>如下图所示。完成公式输入后，按下回车键，就能计算出该单元格对应的利润数据。</a:t>
            </a:r>
            <a:endParaRPr lang="zh-CN" altLang="en-US"/>
          </a:p>
        </p:txBody>
      </p:sp>
      <p:pic>
        <p:nvPicPr>
          <p:cNvPr id="17" name="Picture"/>
          <p:cNvPicPr>
            <a:picLocks noChangeAspect="1" noChangeArrowheads="1"/>
          </p:cNvPicPr>
          <p:nvPr/>
        </p:nvPicPr>
        <p:blipFill>
          <a:blip r:embed="rId1"/>
          <a:stretch>
            <a:fillRect/>
          </a:stretch>
        </p:blipFill>
        <p:spPr>
          <a:xfrm>
            <a:off x="3292475" y="3523298"/>
            <a:ext cx="5334000" cy="1852295"/>
          </a:xfrm>
          <a:prstGeom prst="rect">
            <a:avLst/>
          </a:prstGeom>
          <a:noFill/>
          <a:ln w="9525">
            <a:noFill/>
          </a:ln>
        </p:spPr>
      </p:pic>
      <p:sp>
        <p:nvSpPr>
          <p:cNvPr id="5" name="标题 4"/>
          <p:cNvSpPr>
            <a:spLocks noGrp="1"/>
          </p:cNvSpPr>
          <p:nvPr>
            <p:ph type="title"/>
          </p:nvPr>
        </p:nvSpPr>
        <p:spPr/>
        <p:txBody>
          <a:bodyPr/>
          <a:p>
            <a:r>
              <a:rPr lang="zh-CN" altLang="en-US"/>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数据计算</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那么A1单元格与A2单元格数据之和的计算公式，就为“=A1+A2”。</a:t>
            </a:r>
            <a:endParaRPr lang="zh-CN" altLang="en-US"/>
          </a:p>
          <a:p>
            <a:r>
              <a:rPr lang="zh-CN" altLang="en-US"/>
              <a:t>1.常用函数计算</a:t>
            </a:r>
            <a:endParaRPr lang="zh-CN" altLang="en-US"/>
          </a:p>
          <a:p>
            <a:r>
              <a:rPr lang="zh-CN" altLang="en-US"/>
              <a:t>使用函数计算数据，需要名称区域单元格的命名方法。</a:t>
            </a:r>
            <a:endParaRPr lang="zh-CN" altLang="en-US"/>
          </a:p>
          <a:p>
            <a:r>
              <a:rPr lang="zh-CN" altLang="en-US"/>
              <a:t>如A1单元到B6单元格区域，命名方法是在两个单元格名称中间加“：”号，写法为“A1:B6”。</a:t>
            </a:r>
            <a:endParaRPr lang="zh-CN" altLang="en-US"/>
          </a:p>
          <a:p>
            <a:r>
              <a:rPr lang="zh-CN" altLang="en-US"/>
              <a:t>用函数计算数据，公式写法如下：英文“=”号加函数再加数据区域。</a:t>
            </a:r>
            <a:endParaRPr lang="zh-CN" altLang="en-US"/>
          </a:p>
          <a:p>
            <a:r>
              <a:rPr lang="zh-CN" altLang="en-US"/>
              <a:t>如计算A1单元到B6单元格区域的和，求和函数为SUM，那么公式写法为：=SUM（A1:B6）。</a:t>
            </a:r>
            <a:endParaRPr lang="zh-CN" altLang="en-US"/>
          </a:p>
        </p:txBody>
      </p:sp>
      <p:pic>
        <p:nvPicPr>
          <p:cNvPr id="18" name="Picture"/>
          <p:cNvPicPr>
            <a:picLocks noChangeAspect="1" noChangeArrowheads="1"/>
          </p:cNvPicPr>
          <p:nvPr/>
        </p:nvPicPr>
        <p:blipFill>
          <a:blip r:embed="rId1"/>
          <a:stretch>
            <a:fillRect/>
          </a:stretch>
        </p:blipFill>
        <p:spPr>
          <a:xfrm>
            <a:off x="2927985" y="4468495"/>
            <a:ext cx="5334000" cy="1492250"/>
          </a:xfrm>
          <a:prstGeom prst="rect">
            <a:avLst/>
          </a:prstGeom>
          <a:noFill/>
          <a:ln w="9525">
            <a:noFill/>
          </a:ln>
        </p:spPr>
      </p:pic>
      <p:sp>
        <p:nvSpPr>
          <p:cNvPr id="5" name="标题 4"/>
          <p:cNvSpPr>
            <a:spLocks noGrp="1"/>
          </p:cNvSpPr>
          <p:nvPr>
            <p:ph type="title"/>
          </p:nvPr>
        </p:nvSpPr>
        <p:spPr/>
        <p:txBody>
          <a:bodyPr/>
          <a:p>
            <a:r>
              <a:rPr lang="zh-CN" altLang="en-US"/>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数据计算</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数据分析在不同行业可以做什么</a:t>
            </a:r>
            <a:endParaRPr lang="zh-CN" altLang="en-US"/>
          </a:p>
        </p:txBody>
      </p:sp>
      <p:sp>
        <p:nvSpPr>
          <p:cNvPr id="4" name="文本占位符 3"/>
          <p:cNvSpPr>
            <a:spLocks noGrp="1"/>
          </p:cNvSpPr>
          <p:nvPr>
            <p:ph type="body" sz="quarter" idx="11"/>
          </p:nvPr>
        </p:nvSpPr>
        <p:spPr/>
        <p:txBody>
          <a:bodyPr/>
          <a:p>
            <a:r>
              <a:rPr lang="zh-CN" altLang="en-US"/>
              <a:t>电商类</a:t>
            </a:r>
            <a:endParaRPr lang="zh-CN" altLang="en-US"/>
          </a:p>
          <a:p>
            <a:r>
              <a:rPr lang="zh-CN" altLang="en-US"/>
              <a:t>电商网站会采集大量的用户行为数据，如浏览、购买等，通过这些数据，数据分析师了解不同用户的喜好、行为方式从而帮助增加产品销量。</a:t>
            </a:r>
            <a:endParaRPr lang="zh-CN" altLang="en-US"/>
          </a:p>
          <a:p>
            <a:r>
              <a:rPr lang="zh-CN" altLang="en-US"/>
              <a:t>社交类</a:t>
            </a:r>
            <a:endParaRPr lang="zh-CN" altLang="en-US"/>
          </a:p>
          <a:p>
            <a:r>
              <a:rPr lang="zh-CN" altLang="en-US"/>
              <a:t>利用社交网络数据，可以更好的进行精准营销，通过对帖子、推文、博客和其他社交数据进行分析，可以有效改善用户服务和体验。</a:t>
            </a:r>
            <a:endParaRPr lang="zh-CN" altLang="en-US"/>
          </a:p>
          <a:p>
            <a:endParaRPr lang="zh-CN" altLang="en-US"/>
          </a:p>
        </p:txBody>
      </p:sp>
      <p:pic>
        <p:nvPicPr>
          <p:cNvPr id="5" name="Picture"/>
          <p:cNvPicPr>
            <a:picLocks noChangeAspect="1" noChangeArrowheads="1"/>
          </p:cNvPicPr>
          <p:nvPr/>
        </p:nvPicPr>
        <p:blipFill>
          <a:blip r:embed="rId1"/>
          <a:stretch>
            <a:fillRect/>
          </a:stretch>
        </p:blipFill>
        <p:spPr>
          <a:xfrm>
            <a:off x="3547745" y="3716655"/>
            <a:ext cx="4569460" cy="304609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举例：</a:t>
            </a:r>
            <a:endParaRPr lang="zh-CN" altLang="en-US"/>
          </a:p>
          <a:p>
            <a:r>
              <a:rPr lang="zh-CN" altLang="en-US"/>
              <a:t>Excel【公式】选项卡中提供了常用函数的快捷插入，在记不住常用函数的前提下，可以通过插入的方式进行</a:t>
            </a:r>
            <a:endParaRPr lang="zh-CN" altLang="en-US"/>
          </a:p>
        </p:txBody>
      </p:sp>
      <p:pic>
        <p:nvPicPr>
          <p:cNvPr id="19" name="Picture"/>
          <p:cNvPicPr>
            <a:picLocks noChangeAspect="1" noChangeArrowheads="1"/>
          </p:cNvPicPr>
          <p:nvPr/>
        </p:nvPicPr>
        <p:blipFill>
          <a:blip r:embed="rId1"/>
          <a:stretch>
            <a:fillRect/>
          </a:stretch>
        </p:blipFill>
        <p:spPr>
          <a:xfrm>
            <a:off x="3036888" y="3035935"/>
            <a:ext cx="4117975" cy="2954020"/>
          </a:xfrm>
          <a:prstGeom prst="rect">
            <a:avLst/>
          </a:prstGeom>
          <a:noFill/>
          <a:ln w="9525">
            <a:noFill/>
          </a:ln>
        </p:spPr>
      </p:pic>
      <p:sp>
        <p:nvSpPr>
          <p:cNvPr id="5" name="标题 4"/>
          <p:cNvSpPr>
            <a:spLocks noGrp="1"/>
          </p:cNvSpPr>
          <p:nvPr>
            <p:ph type="title"/>
          </p:nvPr>
        </p:nvSpPr>
        <p:spPr/>
        <p:txBody>
          <a:bodyPr/>
          <a:p>
            <a:r>
              <a:rPr lang="zh-CN" altLang="en-US"/>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数据计算</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数据加工</a:t>
            </a:r>
            <a:endParaRPr lang="zh-CN" altLang="en-US"/>
          </a:p>
        </p:txBody>
      </p:sp>
      <p:sp>
        <p:nvSpPr>
          <p:cNvPr id="3" name="文本占位符 2"/>
          <p:cNvSpPr>
            <a:spLocks noGrp="1"/>
          </p:cNvSpPr>
          <p:nvPr>
            <p:ph type="body" sz="quarter" idx="10"/>
          </p:nvPr>
        </p:nvSpPr>
        <p:spPr/>
        <p:txBody>
          <a:bodyPr/>
          <a:p>
            <a:r>
              <a:rPr lang="zh-CN" altLang="en-US"/>
              <a:t>数据转换</a:t>
            </a:r>
            <a:endParaRPr lang="zh-CN" altLang="en-US"/>
          </a:p>
        </p:txBody>
      </p:sp>
      <p:sp>
        <p:nvSpPr>
          <p:cNvPr id="4" name="文本占位符 3"/>
          <p:cNvSpPr>
            <a:spLocks noGrp="1"/>
          </p:cNvSpPr>
          <p:nvPr>
            <p:ph type="body" sz="quarter" idx="11"/>
          </p:nvPr>
        </p:nvSpPr>
        <p:spPr/>
        <p:txBody>
          <a:bodyPr/>
          <a:p>
            <a:r>
              <a:rPr lang="zh-CN" altLang="en-US"/>
              <a:t>1.数据分类</a:t>
            </a:r>
            <a:endParaRPr lang="zh-CN" altLang="en-US"/>
          </a:p>
          <a:p>
            <a:r>
              <a:rPr lang="zh-CN" altLang="en-US"/>
              <a:t>使用VLOOKUP进行数据分组，要设置一个条件区域，目的是告诉函数，用什么依据来为数据进行分组。</a:t>
            </a:r>
            <a:endParaRPr lang="zh-CN" altLang="en-US"/>
          </a:p>
        </p:txBody>
      </p:sp>
      <p:pic>
        <p:nvPicPr>
          <p:cNvPr id="20" name="Picture"/>
          <p:cNvPicPr>
            <a:picLocks noChangeAspect="1" noChangeArrowheads="1"/>
          </p:cNvPicPr>
          <p:nvPr/>
        </p:nvPicPr>
        <p:blipFill>
          <a:blip r:embed="rId1"/>
          <a:stretch>
            <a:fillRect/>
          </a:stretch>
        </p:blipFill>
        <p:spPr>
          <a:xfrm>
            <a:off x="2827655" y="3056890"/>
            <a:ext cx="5334000" cy="209296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1.数据重组</a:t>
            </a:r>
            <a:endParaRPr lang="zh-CN" altLang="en-US"/>
          </a:p>
          <a:p>
            <a:r>
              <a:rPr lang="zh-CN" altLang="en-US"/>
              <a:t>根据数据分析目标的不同，所需要的数据项目也不同。在数据分析时，会将所有可能用到的数据都统计到一起。</a:t>
            </a:r>
            <a:endParaRPr lang="zh-CN" altLang="en-US"/>
          </a:p>
          <a:p>
            <a:r>
              <a:rPr lang="zh-CN" altLang="en-US"/>
              <a:t>此时可能出现数据多余、数据项目符合需求等情况，此时就需要重新组合现有数据</a:t>
            </a:r>
            <a:endParaRPr lang="zh-CN" altLang="en-US"/>
          </a:p>
          <a:p>
            <a:r>
              <a:rPr lang="zh-CN" altLang="en-US"/>
              <a:t>数据重组主要可以从以下三方面来考虑</a:t>
            </a:r>
            <a:endParaRPr lang="zh-CN" altLang="en-US"/>
          </a:p>
          <a:p>
            <a:r>
              <a:rPr lang="zh-CN" altLang="en-US"/>
              <a:t>（1）将一个数据拆分成两个数据</a:t>
            </a:r>
            <a:endParaRPr lang="zh-CN" altLang="en-US"/>
          </a:p>
          <a:p>
            <a:r>
              <a:rPr lang="zh-CN" altLang="en-US"/>
              <a:t>（2）将两个数据合并成一个数据</a:t>
            </a:r>
            <a:endParaRPr lang="zh-CN" altLang="en-US"/>
          </a:p>
          <a:p>
            <a:r>
              <a:rPr lang="zh-CN" altLang="en-US"/>
              <a:t>（3）从多个数据中抽取中部分数据。</a:t>
            </a:r>
            <a:endParaRPr lang="zh-CN" altLang="en-US"/>
          </a:p>
        </p:txBody>
      </p:sp>
      <p:pic>
        <p:nvPicPr>
          <p:cNvPr id="21" name="Picture"/>
          <p:cNvPicPr>
            <a:picLocks noChangeAspect="1" noChangeArrowheads="1"/>
          </p:cNvPicPr>
          <p:nvPr/>
        </p:nvPicPr>
        <p:blipFill>
          <a:blip r:embed="rId1"/>
          <a:stretch>
            <a:fillRect/>
          </a:stretch>
        </p:blipFill>
        <p:spPr>
          <a:xfrm>
            <a:off x="4420870" y="4620260"/>
            <a:ext cx="4296410" cy="1879600"/>
          </a:xfrm>
          <a:prstGeom prst="rect">
            <a:avLst/>
          </a:prstGeom>
          <a:noFill/>
          <a:ln w="9525">
            <a:noFill/>
          </a:ln>
        </p:spPr>
      </p:pic>
      <p:sp>
        <p:nvSpPr>
          <p:cNvPr id="5" name="标题 4"/>
          <p:cNvSpPr>
            <a:spLocks noGrp="1"/>
          </p:cNvSpPr>
          <p:nvPr>
            <p:ph type="title"/>
          </p:nvPr>
        </p:nvSpPr>
        <p:spPr/>
        <p:txBody>
          <a:bodyPr/>
          <a:p>
            <a:r>
              <a:rPr lang="zh-CN" altLang="en-US">
                <a:sym typeface="+mn-ea"/>
              </a:rPr>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数据转换</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1.数据合并</a:t>
            </a:r>
            <a:endParaRPr lang="zh-CN" altLang="en-US"/>
          </a:p>
          <a:p>
            <a:r>
              <a:rPr lang="zh-CN" altLang="en-US"/>
              <a:t>数据拆分是指将一列数据分为多列，而数据合并是指将多列数据合并为一列。</a:t>
            </a:r>
            <a:endParaRPr lang="zh-CN" altLang="en-US"/>
          </a:p>
          <a:p>
            <a:r>
              <a:rPr lang="zh-CN" altLang="en-US"/>
              <a:t>例如将省份列、城市列数据，合并为省份+城市列数据,又例如，将年份、月份数据合并为年龄+月份数据。</a:t>
            </a:r>
            <a:endParaRPr lang="zh-CN" altLang="en-US"/>
          </a:p>
          <a:p>
            <a:r>
              <a:rPr lang="zh-CN" altLang="en-US"/>
              <a:t>在进行数据合并时，需要灵活使用逻辑连接符和文本转换函数：</a:t>
            </a:r>
            <a:endParaRPr lang="zh-CN" altLang="en-US"/>
          </a:p>
        </p:txBody>
      </p:sp>
      <p:pic>
        <p:nvPicPr>
          <p:cNvPr id="22" name="Picture"/>
          <p:cNvPicPr>
            <a:picLocks noChangeAspect="1" noChangeArrowheads="1"/>
          </p:cNvPicPr>
          <p:nvPr/>
        </p:nvPicPr>
        <p:blipFill>
          <a:blip r:embed="rId1"/>
          <a:stretch>
            <a:fillRect/>
          </a:stretch>
        </p:blipFill>
        <p:spPr>
          <a:xfrm>
            <a:off x="1889760" y="4104005"/>
            <a:ext cx="5334000" cy="1771650"/>
          </a:xfrm>
          <a:prstGeom prst="rect">
            <a:avLst/>
          </a:prstGeom>
          <a:noFill/>
          <a:ln w="9525">
            <a:noFill/>
          </a:ln>
        </p:spPr>
      </p:pic>
      <p:sp>
        <p:nvSpPr>
          <p:cNvPr id="5" name="标题 4"/>
          <p:cNvSpPr>
            <a:spLocks noGrp="1"/>
          </p:cNvSpPr>
          <p:nvPr>
            <p:ph type="title"/>
          </p:nvPr>
        </p:nvSpPr>
        <p:spPr/>
        <p:txBody>
          <a:bodyPr/>
          <a:p>
            <a:r>
              <a:rPr lang="zh-CN" altLang="en-US">
                <a:sym typeface="+mn-ea"/>
              </a:rPr>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数据转换</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在使用逻辑连接符和函数合并数据时，逻辑符与函数可以联合使用。</a:t>
            </a:r>
            <a:endParaRPr lang="zh-CN" altLang="en-US"/>
          </a:p>
          <a:p>
            <a:r>
              <a:rPr lang="zh-CN" altLang="en-US"/>
              <a:t>并且可能出现合并的数据文字表述不清晰，需要添加个别字词连接的情况。</a:t>
            </a:r>
            <a:endParaRPr lang="zh-CN" altLang="en-US"/>
          </a:p>
          <a:p>
            <a:r>
              <a:rPr lang="zh-CN" altLang="en-US"/>
              <a:t>此时可以将字词放在英文双引号中进行合并。</a:t>
            </a:r>
            <a:endParaRPr lang="zh-CN" altLang="en-US"/>
          </a:p>
        </p:txBody>
      </p:sp>
      <p:pic>
        <p:nvPicPr>
          <p:cNvPr id="23" name="Picture"/>
          <p:cNvPicPr>
            <a:picLocks noChangeAspect="1" noChangeArrowheads="1"/>
          </p:cNvPicPr>
          <p:nvPr/>
        </p:nvPicPr>
        <p:blipFill>
          <a:blip r:embed="rId1"/>
          <a:stretch>
            <a:fillRect/>
          </a:stretch>
        </p:blipFill>
        <p:spPr>
          <a:xfrm>
            <a:off x="2700020" y="3047365"/>
            <a:ext cx="5334000" cy="1437640"/>
          </a:xfrm>
          <a:prstGeom prst="rect">
            <a:avLst/>
          </a:prstGeom>
          <a:noFill/>
          <a:ln w="9525">
            <a:noFill/>
          </a:ln>
        </p:spPr>
      </p:pic>
      <p:sp>
        <p:nvSpPr>
          <p:cNvPr id="5" name="标题 4"/>
          <p:cNvSpPr>
            <a:spLocks noGrp="1"/>
          </p:cNvSpPr>
          <p:nvPr>
            <p:ph type="title"/>
          </p:nvPr>
        </p:nvSpPr>
        <p:spPr/>
        <p:txBody>
          <a:bodyPr/>
          <a:p>
            <a:r>
              <a:rPr lang="zh-CN" altLang="en-US">
                <a:sym typeface="+mn-ea"/>
              </a:rPr>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数据转换</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zh-CN" dirty="0"/>
              <a:t>数据引用</a:t>
            </a:r>
            <a:endParaRPr lang="zh-CN" dirty="0"/>
          </a:p>
          <a:p>
            <a:r>
              <a:rPr lang="zh-CN" dirty="0"/>
              <a:t>了解数据清洗</a:t>
            </a:r>
            <a:endParaRPr lang="zh-CN" dirty="0"/>
          </a:p>
          <a:p>
            <a:r>
              <a:rPr lang="zh-CN" altLang="en-US" dirty="0"/>
              <a:t>了解数据加工</a:t>
            </a:r>
            <a:endParaRPr lang="zh-CN" altLang="en-US" dirty="0"/>
          </a:p>
          <a:p>
            <a:pPr lvl="1"/>
            <a:endParaRPr lang="zh-CN" altLang="en-US" dirty="0"/>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Excel数据处理</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zh-CN" altLang="en-US" dirty="0">
                <a:sym typeface="+mn-ea"/>
              </a:rPr>
              <a:t>Excel数据处理</a:t>
            </a:r>
            <a:endParaRPr lang="zh-CN" altLang="en-US" dirty="0">
              <a:sym typeface="+mn-ea"/>
            </a:endParaRPr>
          </a:p>
          <a:p>
            <a:r>
              <a:rPr lang="en-US" altLang="zh-CN" dirty="0">
                <a:solidFill>
                  <a:srgbClr val="FF0000"/>
                </a:solidFill>
                <a:sym typeface="+mn-ea"/>
              </a:rPr>
              <a:t>Excel</a:t>
            </a:r>
            <a:r>
              <a:rPr lang="zh-CN" altLang="en-US" dirty="0">
                <a:solidFill>
                  <a:srgbClr val="FF0000"/>
                </a:solidFill>
                <a:sym typeface="+mn-ea"/>
              </a:rPr>
              <a:t>数据统计</a:t>
            </a:r>
            <a:endParaRPr lang="zh-CN" altLang="en-US" dirty="0">
              <a:solidFill>
                <a:srgbClr val="FF0000"/>
              </a:solidFill>
              <a:sym typeface="+mn-ea"/>
            </a:endParaRPr>
          </a:p>
          <a:p>
            <a:r>
              <a:rPr lang="en-US" altLang="zh-CN" dirty="0">
                <a:sym typeface="+mn-ea"/>
              </a:rPr>
              <a:t>Excel</a:t>
            </a:r>
            <a:r>
              <a:rPr lang="zh-CN" altLang="en-US" dirty="0">
                <a:sym typeface="+mn-ea"/>
              </a:rPr>
              <a:t>常用函数</a:t>
            </a:r>
            <a:endParaRPr lang="zh-CN" altLang="en-US" dirty="0">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lang="zh-CN" altLang="en-US" dirty="0">
              <a:sym typeface="+mn-ea"/>
            </a:endParaRPr>
          </a:p>
          <a:p>
            <a:r>
              <a:rPr lang="zh-CN" altLang="en-US" dirty="0">
                <a:sym typeface="+mn-ea"/>
              </a:rPr>
              <a:t>案例分析</a:t>
            </a:r>
            <a:endParaRPr lang="zh-CN" altLang="en-US" dirty="0"/>
          </a:p>
          <a:p>
            <a:endParaRPr kumimoji="1"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对数据进行简单排序的方法是，选中数据的字段单元格，单击【升序】或【降序】按钮。</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7" name="Picture"/>
          <p:cNvPicPr>
            <a:picLocks noChangeAspect="1" noChangeArrowheads="1"/>
          </p:cNvPicPr>
          <p:nvPr/>
        </p:nvPicPr>
        <p:blipFill>
          <a:blip r:embed="rId1"/>
          <a:stretch>
            <a:fillRect/>
          </a:stretch>
        </p:blipFill>
        <p:spPr>
          <a:xfrm>
            <a:off x="2636520" y="2501583"/>
            <a:ext cx="5334000" cy="2219325"/>
          </a:xfrm>
          <a:prstGeom prst="rect">
            <a:avLst/>
          </a:prstGeom>
          <a:noFill/>
          <a:ln w="9525">
            <a:noFill/>
          </a:ln>
        </p:spPr>
      </p:pic>
      <p:sp>
        <p:nvSpPr>
          <p:cNvPr id="10" name="标题 9"/>
          <p:cNvSpPr>
            <a:spLocks noGrp="1"/>
          </p:cNvSpPr>
          <p:nvPr>
            <p:ph type="title"/>
          </p:nvPr>
        </p:nvSpPr>
        <p:spPr/>
        <p:txBody>
          <a:bodyPr/>
          <a:p>
            <a:r>
              <a:rPr lang="zh-CN" altLang="en-US">
                <a:sym typeface="+mn-ea"/>
              </a:rPr>
              <a:t>数据排序</a:t>
            </a:r>
            <a:endParaRPr lang="zh-CN" altLang="en-US"/>
          </a:p>
        </p:txBody>
      </p:sp>
      <p:sp>
        <p:nvSpPr>
          <p:cNvPr id="11"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按数值大小排序</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数据排序</a:t>
            </a:r>
            <a:endParaRPr lang="zh-CN" altLang="en-US"/>
          </a:p>
        </p:txBody>
      </p:sp>
      <p:sp>
        <p:nvSpPr>
          <p:cNvPr id="3" name="文本占位符 2"/>
          <p:cNvSpPr>
            <a:spLocks noGrp="1"/>
          </p:cNvSpPr>
          <p:nvPr>
            <p:ph type="body" sz="quarter" idx="10"/>
          </p:nvPr>
        </p:nvSpPr>
        <p:spPr/>
        <p:txBody>
          <a:bodyPr/>
          <a:p>
            <a:r>
              <a:rPr lang="zh-CN" altLang="en-US"/>
              <a:t>按数值大小排序</a:t>
            </a:r>
            <a:endParaRPr lang="zh-CN" altLang="en-US"/>
          </a:p>
        </p:txBody>
      </p:sp>
      <p:sp>
        <p:nvSpPr>
          <p:cNvPr id="4" name="文本占位符 3"/>
          <p:cNvSpPr>
            <a:spLocks noGrp="1"/>
          </p:cNvSpPr>
          <p:nvPr>
            <p:ph type="body" sz="quarter" idx="11"/>
          </p:nvPr>
        </p:nvSpPr>
        <p:spPr/>
        <p:txBody>
          <a:bodyPr/>
          <a:p>
            <a:r>
              <a:rPr lang="zh-CN" altLang="en-US">
                <a:sym typeface="+mn-ea"/>
              </a:rPr>
              <a:t>填充序号，此时数据已经排序，只需要在第一个单元格输入”1”，再用拖动复制的方法，即可快速填充排名。</a:t>
            </a:r>
            <a:endParaRPr lang="zh-CN" altLang="en-US"/>
          </a:p>
          <a:p>
            <a:endParaRPr lang="zh-CN" altLang="en-US"/>
          </a:p>
        </p:txBody>
      </p:sp>
      <p:pic>
        <p:nvPicPr>
          <p:cNvPr id="5" name="Picture"/>
          <p:cNvPicPr>
            <a:picLocks noChangeAspect="1" noChangeArrowheads="1"/>
          </p:cNvPicPr>
          <p:nvPr/>
        </p:nvPicPr>
        <p:blipFill>
          <a:blip r:embed="rId1"/>
          <a:stretch>
            <a:fillRect/>
          </a:stretch>
        </p:blipFill>
        <p:spPr>
          <a:xfrm>
            <a:off x="3082925" y="2816225"/>
            <a:ext cx="5334000" cy="3059430"/>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数据排序</a:t>
            </a:r>
            <a:endParaRPr lang="zh-CN" altLang="en-US"/>
          </a:p>
        </p:txBody>
      </p:sp>
      <p:sp>
        <p:nvSpPr>
          <p:cNvPr id="3" name="文本占位符 2"/>
          <p:cNvSpPr>
            <a:spLocks noGrp="1"/>
          </p:cNvSpPr>
          <p:nvPr>
            <p:ph type="body" sz="quarter" idx="10"/>
          </p:nvPr>
        </p:nvSpPr>
        <p:spPr/>
        <p:txBody>
          <a:bodyPr/>
          <a:p>
            <a:r>
              <a:rPr lang="zh-CN" altLang="en-US"/>
              <a:t>按颜色排序</a:t>
            </a:r>
            <a:endParaRPr lang="zh-CN" altLang="en-US"/>
          </a:p>
        </p:txBody>
      </p:sp>
      <p:sp>
        <p:nvSpPr>
          <p:cNvPr id="4" name="文本占位符 3"/>
          <p:cNvSpPr>
            <a:spLocks noGrp="1"/>
          </p:cNvSpPr>
          <p:nvPr>
            <p:ph type="body" sz="quarter" idx="11"/>
          </p:nvPr>
        </p:nvSpPr>
        <p:spPr/>
        <p:txBody>
          <a:bodyPr/>
          <a:p>
            <a:r>
              <a:rPr lang="zh-CN" altLang="en-US"/>
              <a:t>在数据分析前期，可以将重点数据标注出来，如改变单元格填充底色、改变文字颜色。</a:t>
            </a:r>
            <a:endParaRPr lang="zh-CN" altLang="en-US"/>
          </a:p>
          <a:p>
            <a:r>
              <a:rPr lang="zh-CN" altLang="en-US"/>
              <a:t>然后在分析过程中，可以将分散在数据表不同位置的重点数据再集中进行查看。</a:t>
            </a:r>
            <a:endParaRPr lang="zh-CN" altLang="en-US"/>
          </a:p>
          <a:p>
            <a:r>
              <a:rPr lang="zh-CN" altLang="en-US"/>
              <a:t>此时可以通过单元格底色、文字颜色进行排序。</a:t>
            </a:r>
            <a:endParaRPr lang="zh-CN" altLang="en-US"/>
          </a:p>
        </p:txBody>
      </p:sp>
      <p:pic>
        <p:nvPicPr>
          <p:cNvPr id="7" name="Picture"/>
          <p:cNvPicPr>
            <a:picLocks noChangeAspect="1" noChangeArrowheads="1"/>
          </p:cNvPicPr>
          <p:nvPr/>
        </p:nvPicPr>
        <p:blipFill>
          <a:blip r:embed="rId1"/>
          <a:stretch>
            <a:fillRect/>
          </a:stretch>
        </p:blipFill>
        <p:spPr>
          <a:xfrm>
            <a:off x="2429510" y="3363278"/>
            <a:ext cx="5334000" cy="20986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优秀数据分析师的三个特点</a:t>
            </a:r>
            <a:endParaRPr lang="zh-CN" altLang="en-US"/>
          </a:p>
        </p:txBody>
      </p:sp>
      <p:sp>
        <p:nvSpPr>
          <p:cNvPr id="3" name="文本占位符 2"/>
          <p:cNvSpPr>
            <a:spLocks noGrp="1"/>
          </p:cNvSpPr>
          <p:nvPr>
            <p:ph type="body" sz="quarter" idx="10"/>
          </p:nvPr>
        </p:nvSpPr>
        <p:spPr/>
        <p:txBody>
          <a:bodyPr/>
          <a:p>
            <a:r>
              <a:rPr lang="zh-CN" altLang="en-US"/>
              <a:t>业务能力</a:t>
            </a:r>
            <a:endParaRPr lang="zh-CN" altLang="en-US"/>
          </a:p>
        </p:txBody>
      </p:sp>
      <p:sp>
        <p:nvSpPr>
          <p:cNvPr id="4" name="文本占位符 3"/>
          <p:cNvSpPr>
            <a:spLocks noGrp="1"/>
          </p:cNvSpPr>
          <p:nvPr>
            <p:ph type="body" sz="quarter" idx="11"/>
          </p:nvPr>
        </p:nvSpPr>
        <p:spPr/>
        <p:txBody>
          <a:bodyPr/>
          <a:p>
            <a:r>
              <a:rPr lang="zh-CN" altLang="en-US"/>
              <a:t>能跑数，不叫数据分析，和业务结合并产生价值才是数据分析。</a:t>
            </a:r>
            <a:endParaRPr lang="zh-CN" altLang="en-US"/>
          </a:p>
          <a:p>
            <a:r>
              <a:rPr lang="zh-CN" altLang="en-US"/>
              <a:t>对业务的河察力決定了ー个数据分析师的职业上限</a:t>
            </a:r>
            <a:endParaRPr lang="zh-CN" altLang="en-US"/>
          </a:p>
        </p:txBody>
      </p:sp>
      <p:pic>
        <p:nvPicPr>
          <p:cNvPr id="5" name="Picture"/>
          <p:cNvPicPr>
            <a:picLocks noChangeAspect="1" noChangeArrowheads="1"/>
          </p:cNvPicPr>
          <p:nvPr/>
        </p:nvPicPr>
        <p:blipFill>
          <a:blip r:embed="rId1"/>
          <a:stretch>
            <a:fillRect/>
          </a:stretch>
        </p:blipFill>
        <p:spPr>
          <a:xfrm>
            <a:off x="2973705" y="2745105"/>
            <a:ext cx="5334000" cy="3500120"/>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数据排序</a:t>
            </a:r>
            <a:endParaRPr lang="zh-CN" altLang="en-US"/>
          </a:p>
        </p:txBody>
      </p:sp>
      <p:sp>
        <p:nvSpPr>
          <p:cNvPr id="3" name="文本占位符 2"/>
          <p:cNvSpPr>
            <a:spLocks noGrp="1"/>
          </p:cNvSpPr>
          <p:nvPr>
            <p:ph type="body" sz="quarter" idx="10"/>
          </p:nvPr>
        </p:nvSpPr>
        <p:spPr/>
        <p:txBody>
          <a:bodyPr/>
          <a:p>
            <a:r>
              <a:rPr lang="zh-CN" altLang="en-US"/>
              <a:t>按字母笔/画排序</a:t>
            </a:r>
            <a:endParaRPr lang="zh-CN" altLang="en-US"/>
          </a:p>
        </p:txBody>
      </p:sp>
      <p:sp>
        <p:nvSpPr>
          <p:cNvPr id="4" name="文本占位符 3"/>
          <p:cNvSpPr>
            <a:spLocks noGrp="1"/>
          </p:cNvSpPr>
          <p:nvPr>
            <p:ph type="body" sz="quarter" idx="11"/>
          </p:nvPr>
        </p:nvSpPr>
        <p:spPr/>
        <p:txBody>
          <a:bodyPr/>
          <a:p>
            <a:r>
              <a:rPr lang="zh-CN" altLang="en-US"/>
              <a:t>数据分析的情况各有各的不同，有时需要排序的对象并不是数据，而是文字或英文字母。可以通过笔画和字母的方式进行排序。</a:t>
            </a:r>
            <a:endParaRPr lang="zh-CN" altLang="en-US"/>
          </a:p>
        </p:txBody>
      </p:sp>
      <p:pic>
        <p:nvPicPr>
          <p:cNvPr id="5" name="Picture"/>
          <p:cNvPicPr>
            <a:picLocks noChangeAspect="1" noChangeArrowheads="1"/>
          </p:cNvPicPr>
          <p:nvPr/>
        </p:nvPicPr>
        <p:blipFill>
          <a:blip r:embed="rId1"/>
          <a:stretch>
            <a:fillRect/>
          </a:stretch>
        </p:blipFill>
        <p:spPr>
          <a:xfrm>
            <a:off x="2253615" y="2879408"/>
            <a:ext cx="5334000" cy="2319655"/>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数据筛选</a:t>
            </a:r>
            <a:endParaRPr lang="zh-CN" altLang="en-US"/>
          </a:p>
        </p:txBody>
      </p:sp>
      <p:sp>
        <p:nvSpPr>
          <p:cNvPr id="3" name="文本占位符 2"/>
          <p:cNvSpPr>
            <a:spLocks noGrp="1"/>
          </p:cNvSpPr>
          <p:nvPr>
            <p:ph type="body" sz="quarter" idx="10"/>
          </p:nvPr>
        </p:nvSpPr>
        <p:spPr/>
        <p:txBody>
          <a:bodyPr/>
          <a:p>
            <a:r>
              <a:rPr lang="zh-CN" altLang="en-US"/>
              <a:t>普通筛选</a:t>
            </a:r>
            <a:endParaRPr lang="zh-CN" altLang="en-US"/>
          </a:p>
        </p:txBody>
      </p:sp>
      <p:sp>
        <p:nvSpPr>
          <p:cNvPr id="4" name="文本占位符 3"/>
          <p:cNvSpPr>
            <a:spLocks noGrp="1"/>
          </p:cNvSpPr>
          <p:nvPr>
            <p:ph type="body" sz="quarter" idx="11"/>
          </p:nvPr>
        </p:nvSpPr>
        <p:spPr/>
        <p:txBody>
          <a:bodyPr/>
          <a:p>
            <a:r>
              <a:rPr lang="zh-CN" altLang="en-US"/>
              <a:t>对表格数据进行筛选，需要先进入筛选模式。</a:t>
            </a:r>
            <a:endParaRPr lang="zh-CN" altLang="en-US"/>
          </a:p>
          <a:p>
            <a:r>
              <a:rPr lang="zh-CN" altLang="en-US"/>
              <a:t>方法如左下图所示，选中第一行的某个单元格，单击【开始】选项卡下【排序和筛选】菜单中的【筛选】按钮。此时第一行的字段名称单元格会出现三角形按钮，通过该按钮可以实现筛选操作。</a:t>
            </a:r>
            <a:endParaRPr lang="zh-CN" altLang="en-US"/>
          </a:p>
        </p:txBody>
      </p:sp>
      <p:pic>
        <p:nvPicPr>
          <p:cNvPr id="5" name="Picture"/>
          <p:cNvPicPr>
            <a:picLocks noChangeAspect="1" noChangeArrowheads="1"/>
          </p:cNvPicPr>
          <p:nvPr/>
        </p:nvPicPr>
        <p:blipFill>
          <a:blip r:embed="rId1"/>
          <a:stretch>
            <a:fillRect/>
          </a:stretch>
        </p:blipFill>
        <p:spPr>
          <a:xfrm>
            <a:off x="2181225" y="3545523"/>
            <a:ext cx="5334000" cy="1934845"/>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数据筛选</a:t>
            </a:r>
            <a:endParaRPr lang="zh-CN" altLang="en-US"/>
          </a:p>
        </p:txBody>
      </p:sp>
      <p:sp>
        <p:nvSpPr>
          <p:cNvPr id="3" name="文本占位符 2"/>
          <p:cNvSpPr>
            <a:spLocks noGrp="1"/>
          </p:cNvSpPr>
          <p:nvPr>
            <p:ph type="body" sz="quarter" idx="10"/>
          </p:nvPr>
        </p:nvSpPr>
        <p:spPr/>
        <p:txBody>
          <a:bodyPr/>
          <a:p>
            <a:r>
              <a:rPr lang="zh-CN" altLang="en-US"/>
              <a:t>自定义筛选</a:t>
            </a:r>
            <a:endParaRPr lang="zh-CN" altLang="en-US"/>
          </a:p>
        </p:txBody>
      </p:sp>
      <p:sp>
        <p:nvSpPr>
          <p:cNvPr id="4" name="文本占位符 3"/>
          <p:cNvSpPr>
            <a:spLocks noGrp="1"/>
          </p:cNvSpPr>
          <p:nvPr>
            <p:ph type="body" sz="quarter" idx="11"/>
          </p:nvPr>
        </p:nvSpPr>
        <p:spPr/>
        <p:txBody>
          <a:bodyPr/>
          <a:p>
            <a:r>
              <a:rPr lang="zh-CN" altLang="en-US"/>
              <a:t>普通筛选只能按照一种标准进行筛选，如果需要筛选出满足两个条件的数据，就需要用到自定义筛选。</a:t>
            </a:r>
            <a:endParaRPr lang="zh-CN" altLang="en-US"/>
          </a:p>
        </p:txBody>
      </p:sp>
      <p:pic>
        <p:nvPicPr>
          <p:cNvPr id="6" name="Picture"/>
          <p:cNvPicPr>
            <a:picLocks noChangeAspect="1" noChangeArrowheads="1"/>
          </p:cNvPicPr>
          <p:nvPr/>
        </p:nvPicPr>
        <p:blipFill>
          <a:blip r:embed="rId1"/>
          <a:stretch>
            <a:fillRect/>
          </a:stretch>
        </p:blipFill>
        <p:spPr>
          <a:xfrm>
            <a:off x="2827655" y="2540953"/>
            <a:ext cx="5334000" cy="2449195"/>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数据筛选</a:t>
            </a:r>
            <a:endParaRPr lang="zh-CN" altLang="en-US"/>
          </a:p>
        </p:txBody>
      </p:sp>
      <p:sp>
        <p:nvSpPr>
          <p:cNvPr id="3" name="文本占位符 2"/>
          <p:cNvSpPr>
            <a:spLocks noGrp="1"/>
          </p:cNvSpPr>
          <p:nvPr>
            <p:ph type="body" sz="quarter" idx="10"/>
          </p:nvPr>
        </p:nvSpPr>
        <p:spPr/>
        <p:txBody>
          <a:bodyPr/>
          <a:p>
            <a:r>
              <a:rPr lang="zh-CN" altLang="en-US"/>
              <a:t>筛选包含某值的数据</a:t>
            </a:r>
            <a:endParaRPr lang="zh-CN" altLang="en-US"/>
          </a:p>
        </p:txBody>
      </p:sp>
      <p:sp>
        <p:nvSpPr>
          <p:cNvPr id="4" name="文本占位符 3"/>
          <p:cNvSpPr>
            <a:spLocks noGrp="1"/>
          </p:cNvSpPr>
          <p:nvPr>
            <p:ph type="body" sz="quarter" idx="11"/>
          </p:nvPr>
        </p:nvSpPr>
        <p:spPr/>
        <p:txBody>
          <a:bodyPr/>
          <a:p>
            <a:r>
              <a:rPr lang="zh-CN" altLang="en-US"/>
              <a:t>如果想筛选出包含某文字或某数字的数据，可以直接在筛选的搜索文本框中输入这文字或值。</a:t>
            </a:r>
            <a:endParaRPr lang="zh-CN" altLang="en-US"/>
          </a:p>
        </p:txBody>
      </p:sp>
      <p:pic>
        <p:nvPicPr>
          <p:cNvPr id="7" name="Picture"/>
          <p:cNvPicPr>
            <a:picLocks noChangeAspect="1" noChangeArrowheads="1"/>
          </p:cNvPicPr>
          <p:nvPr/>
        </p:nvPicPr>
        <p:blipFill>
          <a:blip r:embed="rId1"/>
          <a:stretch>
            <a:fillRect/>
          </a:stretch>
        </p:blipFill>
        <p:spPr>
          <a:xfrm>
            <a:off x="2736850" y="2362518"/>
            <a:ext cx="5334000" cy="3298825"/>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数据筛选</a:t>
            </a:r>
            <a:endParaRPr lang="zh-CN" altLang="en-US"/>
          </a:p>
        </p:txBody>
      </p:sp>
      <p:sp>
        <p:nvSpPr>
          <p:cNvPr id="3" name="文本占位符 2"/>
          <p:cNvSpPr>
            <a:spLocks noGrp="1"/>
          </p:cNvSpPr>
          <p:nvPr>
            <p:ph type="body" sz="quarter" idx="10"/>
          </p:nvPr>
        </p:nvSpPr>
        <p:spPr/>
        <p:txBody>
          <a:bodyPr/>
          <a:p>
            <a:r>
              <a:rPr lang="zh-CN" altLang="en-US"/>
              <a:t>筛选以某值开头/结尾的数据</a:t>
            </a:r>
            <a:endParaRPr lang="zh-CN" altLang="en-US"/>
          </a:p>
        </p:txBody>
      </p:sp>
      <p:sp>
        <p:nvSpPr>
          <p:cNvPr id="4" name="文本占位符 3"/>
          <p:cNvSpPr>
            <a:spLocks noGrp="1"/>
          </p:cNvSpPr>
          <p:nvPr>
            <p:ph type="body" sz="quarter" idx="11"/>
          </p:nvPr>
        </p:nvSpPr>
        <p:spPr/>
        <p:txBody>
          <a:bodyPr/>
          <a:p>
            <a:r>
              <a:rPr lang="zh-CN" altLang="en-US"/>
              <a:t>在筛选时，结合通配符可以让筛选方式更加灵活。直接在筛选的搜索文本框中，使用通配符加搜索目标值，即可快速筛选出开头或结尾包含某值的数据。</a:t>
            </a:r>
            <a:endParaRPr lang="zh-CN" altLang="en-US"/>
          </a:p>
        </p:txBody>
      </p:sp>
      <p:pic>
        <p:nvPicPr>
          <p:cNvPr id="8" name="Picture"/>
          <p:cNvPicPr>
            <a:picLocks noChangeAspect="1" noChangeArrowheads="1"/>
          </p:cNvPicPr>
          <p:nvPr/>
        </p:nvPicPr>
        <p:blipFill>
          <a:blip r:embed="rId1"/>
          <a:stretch>
            <a:fillRect/>
          </a:stretch>
        </p:blipFill>
        <p:spPr>
          <a:xfrm>
            <a:off x="2920048" y="2890838"/>
            <a:ext cx="1943735" cy="3043555"/>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数据筛选</a:t>
            </a:r>
            <a:endParaRPr lang="zh-CN" altLang="en-US"/>
          </a:p>
        </p:txBody>
      </p:sp>
      <p:sp>
        <p:nvSpPr>
          <p:cNvPr id="3" name="文本占位符 2"/>
          <p:cNvSpPr>
            <a:spLocks noGrp="1"/>
          </p:cNvSpPr>
          <p:nvPr>
            <p:ph type="body" sz="quarter" idx="10"/>
          </p:nvPr>
        </p:nvSpPr>
        <p:spPr/>
        <p:txBody>
          <a:bodyPr/>
          <a:p>
            <a:r>
              <a:rPr lang="zh-CN" altLang="en-US"/>
              <a:t>筛选固定位数的数据</a:t>
            </a:r>
            <a:endParaRPr lang="zh-CN" altLang="en-US"/>
          </a:p>
        </p:txBody>
      </p:sp>
      <p:sp>
        <p:nvSpPr>
          <p:cNvPr id="4" name="文本占位符 3"/>
          <p:cNvSpPr>
            <a:spLocks noGrp="1"/>
          </p:cNvSpPr>
          <p:nvPr>
            <p:ph type="body" sz="quarter" idx="11"/>
          </p:nvPr>
        </p:nvSpPr>
        <p:spPr/>
        <p:txBody>
          <a:bodyPr/>
          <a:p>
            <a:r>
              <a:rPr lang="zh-CN" altLang="en-US"/>
              <a:t>在筛选数据时，如果只想筛选出三位数，或三个字的数据。</a:t>
            </a:r>
            <a:endParaRPr lang="zh-CN" altLang="en-US"/>
          </a:p>
          <a:p>
            <a:r>
              <a:rPr lang="zh-CN" altLang="en-US"/>
              <a:t>可以使用“?”通配符来进行数据的位数筛选。因为该通配符表示一个字符，所以“???”就表示三个字符，同样的道理，“????”表示四个字符。</a:t>
            </a:r>
            <a:endParaRPr lang="zh-CN" altLang="en-US"/>
          </a:p>
        </p:txBody>
      </p:sp>
      <p:pic>
        <p:nvPicPr>
          <p:cNvPr id="9" name="Picture"/>
          <p:cNvPicPr>
            <a:picLocks noChangeAspect="1" noChangeArrowheads="1"/>
          </p:cNvPicPr>
          <p:nvPr/>
        </p:nvPicPr>
        <p:blipFill>
          <a:blip r:embed="rId1"/>
          <a:stretch>
            <a:fillRect/>
          </a:stretch>
        </p:blipFill>
        <p:spPr>
          <a:xfrm>
            <a:off x="2581910" y="3146108"/>
            <a:ext cx="5334000" cy="2460625"/>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zh-CN" dirty="0"/>
              <a:t>数据排序操作</a:t>
            </a:r>
            <a:endParaRPr lang="zh-CN" dirty="0"/>
          </a:p>
          <a:p>
            <a:r>
              <a:rPr lang="zh-CN" dirty="0"/>
              <a:t>了解数据筛选操作</a:t>
            </a:r>
            <a:endParaRPr lang="zh-CN" dirty="0"/>
          </a:p>
          <a:p>
            <a:pPr lvl="1"/>
            <a:endParaRPr lang="zh-CN" altLang="en-US" dirty="0"/>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Excel数据统计</a:t>
            </a: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zh-CN" altLang="en-US" dirty="0">
                <a:sym typeface="+mn-ea"/>
              </a:rPr>
              <a:t>Excel数据处理</a:t>
            </a:r>
            <a:endParaRPr lang="zh-CN" altLang="en-US" dirty="0">
              <a:sym typeface="+mn-ea"/>
            </a:endParaRPr>
          </a:p>
          <a:p>
            <a:r>
              <a:rPr lang="zh-CN" altLang="en-US" dirty="0">
                <a:sym typeface="+mn-ea"/>
              </a:rPr>
              <a:t>Excel数据统计</a:t>
            </a:r>
            <a:endParaRPr lang="zh-CN" altLang="en-US" dirty="0">
              <a:sym typeface="+mn-ea"/>
            </a:endParaRPr>
          </a:p>
          <a:p>
            <a:r>
              <a:rPr lang="en-US" altLang="zh-CN" dirty="0">
                <a:solidFill>
                  <a:srgbClr val="FF0000"/>
                </a:solidFill>
                <a:sym typeface="+mn-ea"/>
              </a:rPr>
              <a:t>Excel</a:t>
            </a:r>
            <a:r>
              <a:rPr lang="zh-CN" altLang="en-US" dirty="0">
                <a:solidFill>
                  <a:srgbClr val="FF0000"/>
                </a:solidFill>
                <a:sym typeface="+mn-ea"/>
              </a:rPr>
              <a:t>常用函数</a:t>
            </a:r>
            <a:endParaRPr lang="zh-CN" altLang="en-US" dirty="0">
              <a:solidFill>
                <a:srgbClr val="FF0000"/>
              </a:solidFill>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lang="zh-CN" altLang="en-US" dirty="0">
              <a:sym typeface="+mn-ea"/>
            </a:endParaRPr>
          </a:p>
          <a:p>
            <a:r>
              <a:rPr lang="zh-CN" altLang="en-US" dirty="0">
                <a:sym typeface="+mn-ea"/>
              </a:rPr>
              <a:t>案例分析</a:t>
            </a:r>
            <a:endParaRPr lang="zh-CN" altLang="en-US" dirty="0"/>
          </a:p>
          <a:p>
            <a:endParaRPr kumimoji="1"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函数的基本构成</a:t>
            </a:r>
            <a:endParaRPr lang="zh-CN" altLang="en-US"/>
          </a:p>
        </p:txBody>
      </p:sp>
      <p:sp>
        <p:nvSpPr>
          <p:cNvPr id="4" name="文本占位符 3"/>
          <p:cNvSpPr>
            <a:spLocks noGrp="1"/>
          </p:cNvSpPr>
          <p:nvPr>
            <p:ph type="body" sz="quarter" idx="11"/>
          </p:nvPr>
        </p:nvSpPr>
        <p:spPr/>
        <p:txBody>
          <a:bodyPr/>
          <a:p>
            <a:r>
              <a:rPr lang="zh-CN" altLang="en-US"/>
              <a:t>大部分函数由函数名称和函数参数两部分组成，即”=函数名（参数1，参数2，….，参数n）”</a:t>
            </a:r>
            <a:endParaRPr lang="zh-CN" altLang="en-US"/>
          </a:p>
          <a:p>
            <a:r>
              <a:rPr lang="zh-CN" altLang="en-US"/>
              <a:t>例如“=SUM（A1：A10）”就是对单元格区域A1：A10的数值求和</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函数的基本构成</a:t>
            </a:r>
            <a:endParaRPr lang="zh-CN" altLang="en-US"/>
          </a:p>
        </p:txBody>
      </p:sp>
      <p:sp>
        <p:nvSpPr>
          <p:cNvPr id="3" name="文本占位符 2"/>
          <p:cNvSpPr>
            <a:spLocks noGrp="1"/>
          </p:cNvSpPr>
          <p:nvPr>
            <p:ph type="body" sz="quarter" idx="10"/>
          </p:nvPr>
        </p:nvSpPr>
        <p:spPr/>
        <p:txBody>
          <a:bodyPr/>
          <a:p>
            <a:r>
              <a:rPr lang="zh-CN" altLang="en-US"/>
              <a:t>计算函数</a:t>
            </a:r>
            <a:endParaRPr lang="zh-CN" altLang="en-US"/>
          </a:p>
        </p:txBody>
      </p:sp>
      <p:sp>
        <p:nvSpPr>
          <p:cNvPr id="4" name="文本占位符 3"/>
          <p:cNvSpPr>
            <a:spLocks noGrp="1"/>
          </p:cNvSpPr>
          <p:nvPr>
            <p:ph type="body" sz="quarter" idx="11"/>
          </p:nvPr>
        </p:nvSpPr>
        <p:spPr/>
        <p:txBody>
          <a:bodyPr/>
          <a:p>
            <a:r>
              <a:rPr lang="zh-CN" altLang="en-US"/>
              <a:t>MIN函数：MIN（数据范围）计算参数列表中的数字项的最小值</a:t>
            </a:r>
            <a:endParaRPr lang="zh-CN" altLang="en-US"/>
          </a:p>
          <a:p>
            <a:r>
              <a:rPr lang="zh-CN" altLang="en-US"/>
              <a:t>MAX函数：MAX（数据范围）计算参数列表中的数字项的最大值</a:t>
            </a:r>
            <a:endParaRPr lang="zh-CN" altLang="en-US"/>
          </a:p>
          <a:p>
            <a:r>
              <a:rPr lang="zh-CN" altLang="en-US"/>
              <a:t>AVERAGE函数：AVERAGE（数据范围）计算参数列表中的数字项的平均值</a:t>
            </a:r>
            <a:endParaRPr lang="zh-CN" altLang="en-US"/>
          </a:p>
          <a:p>
            <a:r>
              <a:rPr lang="zh-CN" altLang="en-US"/>
              <a:t>COUNT函数 ：COUNT（数据范围）计算参数列表中的数字项的个数。</a:t>
            </a:r>
            <a:endParaRPr lang="zh-CN" altLang="en-US"/>
          </a:p>
        </p:txBody>
      </p:sp>
      <p:pic>
        <p:nvPicPr>
          <p:cNvPr id="5" name="Picture"/>
          <p:cNvPicPr>
            <a:picLocks noChangeAspect="1" noChangeArrowheads="1"/>
          </p:cNvPicPr>
          <p:nvPr/>
        </p:nvPicPr>
        <p:blipFill>
          <a:blip r:embed="rId1"/>
          <a:stretch>
            <a:fillRect/>
          </a:stretch>
        </p:blipFill>
        <p:spPr>
          <a:xfrm>
            <a:off x="2429510" y="3885883"/>
            <a:ext cx="5334000" cy="198945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优秀数据分析师的三个特点</a:t>
            </a:r>
            <a:endParaRPr lang="zh-CN" altLang="en-US"/>
          </a:p>
        </p:txBody>
      </p:sp>
      <p:sp>
        <p:nvSpPr>
          <p:cNvPr id="3" name="文本占位符 2"/>
          <p:cNvSpPr>
            <a:spLocks noGrp="1"/>
          </p:cNvSpPr>
          <p:nvPr>
            <p:ph type="body" sz="quarter" idx="10"/>
          </p:nvPr>
        </p:nvSpPr>
        <p:spPr/>
        <p:txBody>
          <a:bodyPr/>
          <a:p>
            <a:r>
              <a:rPr lang="zh-CN" altLang="en-US"/>
              <a:t>技术能力</a:t>
            </a:r>
            <a:endParaRPr lang="zh-CN" altLang="en-US"/>
          </a:p>
        </p:txBody>
      </p:sp>
      <p:sp>
        <p:nvSpPr>
          <p:cNvPr id="4" name="文本占位符 3"/>
          <p:cNvSpPr>
            <a:spLocks noGrp="1"/>
          </p:cNvSpPr>
          <p:nvPr>
            <p:ph type="body" sz="quarter" idx="11"/>
          </p:nvPr>
        </p:nvSpPr>
        <p:spPr/>
        <p:txBody>
          <a:bodyPr/>
          <a:p>
            <a:r>
              <a:rPr lang="zh-CN" altLang="en-US"/>
              <a:t>掌握并熟练应用基本的数据分析工具、分析模型和分析方法。</a:t>
            </a:r>
            <a:endParaRPr lang="zh-CN" altLang="en-US"/>
          </a:p>
          <a:p>
            <a:r>
              <a:rPr lang="zh-CN" altLang="en-US"/>
              <a:t>技术水平決定了数据分折师的下限</a:t>
            </a:r>
            <a:endParaRPr lang="zh-CN" altLang="en-US"/>
          </a:p>
        </p:txBody>
      </p:sp>
      <p:pic>
        <p:nvPicPr>
          <p:cNvPr id="5" name="Picture"/>
          <p:cNvPicPr>
            <a:picLocks noChangeAspect="1" noChangeArrowheads="1"/>
          </p:cNvPicPr>
          <p:nvPr/>
        </p:nvPicPr>
        <p:blipFill>
          <a:blip r:embed="rId1"/>
          <a:stretch>
            <a:fillRect/>
          </a:stretch>
        </p:blipFill>
        <p:spPr>
          <a:xfrm>
            <a:off x="3091815" y="2502535"/>
            <a:ext cx="5334000" cy="4075430"/>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函数的基本构成</a:t>
            </a:r>
            <a:endParaRPr lang="zh-CN" altLang="en-US"/>
          </a:p>
        </p:txBody>
      </p:sp>
      <p:sp>
        <p:nvSpPr>
          <p:cNvPr id="3" name="文本占位符 2"/>
          <p:cNvSpPr>
            <a:spLocks noGrp="1"/>
          </p:cNvSpPr>
          <p:nvPr>
            <p:ph type="body" sz="quarter" idx="10"/>
          </p:nvPr>
        </p:nvSpPr>
        <p:spPr/>
        <p:txBody>
          <a:bodyPr/>
          <a:p>
            <a:r>
              <a:rPr lang="zh-CN" altLang="en-US"/>
              <a:t>逻辑函数</a:t>
            </a:r>
            <a:endParaRPr lang="zh-CN" altLang="en-US"/>
          </a:p>
        </p:txBody>
      </p:sp>
      <p:sp>
        <p:nvSpPr>
          <p:cNvPr id="4" name="文本占位符 3"/>
          <p:cNvSpPr>
            <a:spLocks noGrp="1"/>
          </p:cNvSpPr>
          <p:nvPr>
            <p:ph type="body" sz="quarter" idx="11"/>
          </p:nvPr>
        </p:nvSpPr>
        <p:spPr/>
        <p:txBody>
          <a:bodyPr/>
          <a:p>
            <a:r>
              <a:rPr lang="zh-CN" altLang="en-US"/>
              <a:t>IF 函数</a:t>
            </a:r>
            <a:endParaRPr lang="zh-CN" altLang="en-US"/>
          </a:p>
          <a:p>
            <a:r>
              <a:rPr lang="zh-CN" altLang="en-US"/>
              <a:t>IF 函数是 Excel 中最常用的函数之一，它可以对值和期待值进行逻辑比较。</a:t>
            </a:r>
            <a:endParaRPr lang="zh-CN" altLang="en-US"/>
          </a:p>
          <a:p>
            <a:r>
              <a:rPr lang="zh-CN" altLang="en-US"/>
              <a:t>因此 IF 语句可能有两个结果。 第一个结果是比较结果为 True，第二个结果是比较结果为 False。</a:t>
            </a:r>
            <a:endParaRPr lang="zh-CN" altLang="en-US"/>
          </a:p>
          <a:p>
            <a:r>
              <a:rPr lang="zh-CN" altLang="en-US"/>
              <a:t>例如，=IF(C2=”Yes”,1,2) 表示 IF(C2 = Yes, 则返回 1, 否则返回 2)。</a:t>
            </a:r>
            <a:endParaRPr lang="zh-CN" altLang="en-US"/>
          </a:p>
        </p:txBody>
      </p:sp>
      <p:pic>
        <p:nvPicPr>
          <p:cNvPr id="5" name="Picture"/>
          <p:cNvPicPr>
            <a:picLocks noChangeAspect="1" noChangeArrowheads="1"/>
          </p:cNvPicPr>
          <p:nvPr/>
        </p:nvPicPr>
        <p:blipFill>
          <a:blip r:embed="rId1"/>
          <a:stretch>
            <a:fillRect/>
          </a:stretch>
        </p:blipFill>
        <p:spPr>
          <a:xfrm>
            <a:off x="2291080" y="4083368"/>
            <a:ext cx="5334000" cy="1223645"/>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函数的基本构成</a:t>
            </a:r>
            <a:endParaRPr lang="zh-CN" altLang="en-US"/>
          </a:p>
        </p:txBody>
      </p:sp>
      <p:sp>
        <p:nvSpPr>
          <p:cNvPr id="3" name="文本占位符 2"/>
          <p:cNvSpPr>
            <a:spLocks noGrp="1"/>
          </p:cNvSpPr>
          <p:nvPr>
            <p:ph type="body" sz="quarter" idx="10"/>
          </p:nvPr>
        </p:nvSpPr>
        <p:spPr/>
        <p:txBody>
          <a:bodyPr/>
          <a:p>
            <a:r>
              <a:rPr lang="zh-CN" altLang="en-US"/>
              <a:t>查找函数</a:t>
            </a:r>
            <a:endParaRPr lang="zh-CN" altLang="en-US"/>
          </a:p>
        </p:txBody>
      </p:sp>
      <p:sp>
        <p:nvSpPr>
          <p:cNvPr id="4" name="文本占位符 3"/>
          <p:cNvSpPr>
            <a:spLocks noGrp="1"/>
          </p:cNvSpPr>
          <p:nvPr>
            <p:ph type="body" sz="quarter" idx="11"/>
          </p:nvPr>
        </p:nvSpPr>
        <p:spPr/>
        <p:txBody>
          <a:bodyPr/>
          <a:p>
            <a:r>
              <a:rPr lang="zh-CN" altLang="en-US"/>
              <a:t>VLOOKUP 函数</a:t>
            </a:r>
            <a:endParaRPr lang="zh-CN" altLang="en-US"/>
          </a:p>
          <a:p>
            <a:r>
              <a:rPr lang="zh-CN" altLang="en-US"/>
              <a:t>当需要在表格或区域中按行查找项目时，请使用 VLOOKUP</a:t>
            </a:r>
            <a:endParaRPr lang="zh-CN" altLang="en-US"/>
          </a:p>
          <a:p>
            <a:r>
              <a:rPr lang="zh-CN" altLang="en-US"/>
              <a:t>VLOOKUP 函数表示：</a:t>
            </a:r>
            <a:endParaRPr lang="zh-CN" altLang="en-US"/>
          </a:p>
          <a:p>
            <a:r>
              <a:rPr lang="zh-CN" altLang="en-US"/>
              <a:t>= VLOOKUP （你想要查找的内容，要查找的位置，包含要返回的值的区域中的列号，返回近似或精确匹配-表示为 1/TRUE 或 0/假）</a:t>
            </a:r>
            <a:endParaRPr lang="zh-CN" altLang="en-US"/>
          </a:p>
        </p:txBody>
      </p:sp>
      <p:pic>
        <p:nvPicPr>
          <p:cNvPr id="5" name="Picture"/>
          <p:cNvPicPr>
            <a:picLocks noChangeAspect="1" noChangeArrowheads="1"/>
          </p:cNvPicPr>
          <p:nvPr/>
        </p:nvPicPr>
        <p:blipFill>
          <a:blip r:embed="rId1"/>
          <a:stretch>
            <a:fillRect/>
          </a:stretch>
        </p:blipFill>
        <p:spPr>
          <a:xfrm>
            <a:off x="2764155" y="4471353"/>
            <a:ext cx="5334000" cy="1303655"/>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HLOOKUP 函数</a:t>
            </a:r>
            <a:endParaRPr lang="zh-CN" altLang="en-US"/>
          </a:p>
          <a:p>
            <a:r>
              <a:rPr lang="zh-CN" altLang="en-US"/>
              <a:t>当需要在表格或区域中按列查找项目时，请使用 HLOOKUP</a:t>
            </a:r>
            <a:endParaRPr lang="zh-CN" altLang="en-US"/>
          </a:p>
          <a:p>
            <a:r>
              <a:rPr lang="zh-CN" altLang="en-US"/>
              <a:t>lHLOOKUP 函数表示：</a:t>
            </a:r>
            <a:endParaRPr lang="zh-CN" altLang="en-US"/>
          </a:p>
          <a:p>
            <a:r>
              <a:rPr lang="zh-CN" altLang="en-US"/>
              <a:t>= HLOOKUP（你想要查找的内容，要查找的位置，包含要返回的值的区域中的行号，返回近似或精确匹配-表示为 1/TRUE 或 0/假）</a:t>
            </a:r>
            <a:endParaRPr lang="zh-CN" altLang="en-US"/>
          </a:p>
        </p:txBody>
      </p:sp>
      <p:pic>
        <p:nvPicPr>
          <p:cNvPr id="5" name="Picture"/>
          <p:cNvPicPr>
            <a:picLocks noChangeAspect="1" noChangeArrowheads="1"/>
          </p:cNvPicPr>
          <p:nvPr/>
        </p:nvPicPr>
        <p:blipFill>
          <a:blip r:embed="rId1"/>
          <a:stretch>
            <a:fillRect/>
          </a:stretch>
        </p:blipFill>
        <p:spPr>
          <a:xfrm>
            <a:off x="2600325" y="4059873"/>
            <a:ext cx="5334000" cy="1815465"/>
          </a:xfrm>
          <a:prstGeom prst="rect">
            <a:avLst/>
          </a:prstGeom>
          <a:noFill/>
          <a:ln w="9525">
            <a:noFill/>
          </a:ln>
        </p:spPr>
      </p:pic>
      <p:sp>
        <p:nvSpPr>
          <p:cNvPr id="6" name="标题 5"/>
          <p:cNvSpPr>
            <a:spLocks noGrp="1"/>
          </p:cNvSpPr>
          <p:nvPr>
            <p:ph type="title"/>
          </p:nvPr>
        </p:nvSpPr>
        <p:spPr/>
        <p:txBody>
          <a:bodyPr/>
          <a:p>
            <a:r>
              <a:rPr lang="zh-CN" altLang="en-US">
                <a:sym typeface="+mn-ea"/>
              </a:rPr>
              <a:t>函数的基本构成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查找函数</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zh-CN" dirty="0"/>
              <a:t>计算函数</a:t>
            </a:r>
            <a:endParaRPr lang="zh-CN" dirty="0"/>
          </a:p>
          <a:p>
            <a:r>
              <a:rPr lang="zh-CN" dirty="0"/>
              <a:t>了解逻辑函数</a:t>
            </a:r>
            <a:endParaRPr lang="zh-CN" dirty="0"/>
          </a:p>
          <a:p>
            <a:r>
              <a:rPr lang="zh-CN" dirty="0"/>
              <a:t>了解查找函数的功能</a:t>
            </a:r>
            <a:endParaRPr lang="zh-CN" dirty="0"/>
          </a:p>
          <a:p>
            <a:pPr lvl="1"/>
            <a:endParaRPr lang="zh-CN" altLang="en-US" dirty="0"/>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Excel常用函数</a:t>
            </a: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zh-CN" altLang="en-US" dirty="0">
                <a:sym typeface="+mn-ea"/>
              </a:rPr>
              <a:t>Excel数据处理</a:t>
            </a:r>
            <a:endParaRPr lang="zh-CN" altLang="en-US" dirty="0">
              <a:sym typeface="+mn-ea"/>
            </a:endParaRPr>
          </a:p>
          <a:p>
            <a:r>
              <a:rPr lang="zh-CN" altLang="en-US" dirty="0">
                <a:sym typeface="+mn-ea"/>
              </a:rPr>
              <a:t>Excel数据统计</a:t>
            </a:r>
            <a:endParaRPr lang="zh-CN" altLang="en-US" dirty="0">
              <a:sym typeface="+mn-ea"/>
            </a:endParaRPr>
          </a:p>
          <a:p>
            <a:r>
              <a:rPr lang="zh-CN" altLang="en-US" dirty="0">
                <a:sym typeface="+mn-ea"/>
              </a:rPr>
              <a:t>Excel常用函数</a:t>
            </a:r>
            <a:endParaRPr lang="zh-CN" altLang="en-US" dirty="0">
              <a:sym typeface="+mn-ea"/>
            </a:endParaRPr>
          </a:p>
          <a:p>
            <a:r>
              <a:rPr lang="en-US" altLang="zh-CN" dirty="0">
                <a:solidFill>
                  <a:srgbClr val="FF0000"/>
                </a:solidFill>
                <a:sym typeface="+mn-ea"/>
              </a:rPr>
              <a:t>Excel图表类型</a:t>
            </a:r>
            <a:endParaRPr lang="en-US" altLang="zh-CN" dirty="0">
              <a:solidFill>
                <a:srgbClr val="FF0000"/>
              </a:solidFill>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lang="zh-CN" altLang="en-US" dirty="0">
              <a:sym typeface="+mn-ea"/>
            </a:endParaRPr>
          </a:p>
          <a:p>
            <a:r>
              <a:rPr lang="zh-CN" altLang="en-US" dirty="0">
                <a:sym typeface="+mn-ea"/>
              </a:rPr>
              <a:t>案例分析</a:t>
            </a:r>
            <a:endParaRPr lang="zh-CN" altLang="en-US" dirty="0"/>
          </a:p>
          <a:p>
            <a:endParaRPr kumimoji="1"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为什么使用图表</a:t>
            </a:r>
            <a:endParaRPr lang="zh-CN" altLang="en-US"/>
          </a:p>
        </p:txBody>
      </p:sp>
      <p:sp>
        <p:nvSpPr>
          <p:cNvPr id="3" name="文本占位符 2"/>
          <p:cNvSpPr>
            <a:spLocks noGrp="1"/>
          </p:cNvSpPr>
          <p:nvPr>
            <p:ph type="body" sz="quarter" idx="10"/>
          </p:nvPr>
        </p:nvSpPr>
        <p:spPr/>
        <p:txBody>
          <a:bodyPr/>
          <a:p>
            <a:r>
              <a:rPr lang="zh-CN" altLang="en-US"/>
              <a:t>为了揭示数据规律</a:t>
            </a:r>
            <a:endParaRPr lang="zh-CN" altLang="en-US"/>
          </a:p>
        </p:txBody>
      </p:sp>
      <p:sp>
        <p:nvSpPr>
          <p:cNvPr id="4" name="文本占位符 3"/>
          <p:cNvSpPr>
            <a:spLocks noGrp="1"/>
          </p:cNvSpPr>
          <p:nvPr>
            <p:ph type="body" sz="quarter" idx="11"/>
          </p:nvPr>
        </p:nvSpPr>
        <p:spPr/>
        <p:txBody>
          <a:bodyPr/>
          <a:p>
            <a:r>
              <a:rPr lang="zh-CN" altLang="en-US"/>
              <a:t>人类对图形信息的接收和处理能力高于对文字和数字的处理能力。</a:t>
            </a:r>
            <a:endParaRPr lang="zh-CN" altLang="en-US"/>
          </a:p>
          <a:p>
            <a:r>
              <a:rPr lang="zh-CN" altLang="en-US"/>
              <a:t>图表，是图形化的数字。将数字转换成恰当的图表，从图形中读取信息，比直接读取纯数字，更具效率。</a:t>
            </a:r>
            <a:endParaRPr lang="zh-CN" altLang="en-US"/>
          </a:p>
        </p:txBody>
      </p:sp>
      <p:pic>
        <p:nvPicPr>
          <p:cNvPr id="5" name="Picture"/>
          <p:cNvPicPr>
            <a:picLocks noChangeAspect="1" noChangeArrowheads="1"/>
          </p:cNvPicPr>
          <p:nvPr/>
        </p:nvPicPr>
        <p:blipFill>
          <a:blip r:embed="rId1"/>
          <a:stretch>
            <a:fillRect/>
          </a:stretch>
        </p:blipFill>
        <p:spPr>
          <a:xfrm>
            <a:off x="1911033" y="2756535"/>
            <a:ext cx="3505835" cy="3294380"/>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6279833" y="3329623"/>
            <a:ext cx="4859655" cy="2148205"/>
          </a:xfrm>
          <a:prstGeom prst="rect">
            <a:avLst/>
          </a:prstGeom>
          <a:noFill/>
          <a:ln w="9525">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为什么使用图表</a:t>
            </a:r>
            <a:endParaRPr lang="zh-CN" altLang="en-US"/>
          </a:p>
        </p:txBody>
      </p:sp>
      <p:sp>
        <p:nvSpPr>
          <p:cNvPr id="3" name="文本占位符 2"/>
          <p:cNvSpPr>
            <a:spLocks noGrp="1"/>
          </p:cNvSpPr>
          <p:nvPr>
            <p:ph type="body" sz="quarter" idx="10"/>
          </p:nvPr>
        </p:nvSpPr>
        <p:spPr/>
        <p:txBody>
          <a:bodyPr/>
          <a:p>
            <a:r>
              <a:rPr lang="zh-CN" altLang="en-US"/>
              <a:t>为了有说服力、促进沟通</a:t>
            </a:r>
            <a:endParaRPr lang="zh-CN" altLang="en-US"/>
          </a:p>
        </p:txBody>
      </p:sp>
      <p:sp>
        <p:nvSpPr>
          <p:cNvPr id="4" name="文本占位符 3"/>
          <p:cNvSpPr>
            <a:spLocks noGrp="1"/>
          </p:cNvSpPr>
          <p:nvPr>
            <p:ph type="body" sz="quarter" idx="11"/>
          </p:nvPr>
        </p:nvSpPr>
        <p:spPr/>
        <p:txBody>
          <a:bodyPr/>
          <a:p>
            <a:r>
              <a:rPr lang="zh-CN" altLang="en-US"/>
              <a:t>数据分析工作高效沟通很重要</a:t>
            </a:r>
            <a:endParaRPr lang="zh-CN" altLang="en-US"/>
          </a:p>
          <a:p>
            <a:r>
              <a:rPr lang="zh-CN" altLang="en-US"/>
              <a:t>借助图表可以将思路和成果更清晰的表达出来</a:t>
            </a:r>
            <a:endParaRPr lang="zh-CN" altLang="en-US"/>
          </a:p>
        </p:txBody>
      </p:sp>
      <p:pic>
        <p:nvPicPr>
          <p:cNvPr id="5" name="Picture"/>
          <p:cNvPicPr>
            <a:picLocks noChangeAspect="1" noChangeArrowheads="1"/>
          </p:cNvPicPr>
          <p:nvPr/>
        </p:nvPicPr>
        <p:blipFill>
          <a:blip r:embed="rId1"/>
          <a:stretch>
            <a:fillRect/>
          </a:stretch>
        </p:blipFill>
        <p:spPr>
          <a:xfrm>
            <a:off x="2337118" y="3189923"/>
            <a:ext cx="5076825" cy="2685415"/>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为什么使用图表</a:t>
            </a:r>
            <a:endParaRPr lang="zh-CN" altLang="en-US"/>
          </a:p>
        </p:txBody>
      </p:sp>
      <p:sp>
        <p:nvSpPr>
          <p:cNvPr id="3" name="文本占位符 2"/>
          <p:cNvSpPr>
            <a:spLocks noGrp="1"/>
          </p:cNvSpPr>
          <p:nvPr>
            <p:ph type="body" sz="quarter" idx="10"/>
          </p:nvPr>
        </p:nvSpPr>
        <p:spPr/>
        <p:txBody>
          <a:bodyPr/>
          <a:p>
            <a:r>
              <a:rPr lang="zh-CN" altLang="en-US"/>
              <a:t> 专业的图表可以展示专业素养</a:t>
            </a:r>
            <a:endParaRPr lang="zh-CN" altLang="en-US"/>
          </a:p>
        </p:txBody>
      </p:sp>
      <p:sp>
        <p:nvSpPr>
          <p:cNvPr id="4" name="文本占位符 3"/>
          <p:cNvSpPr>
            <a:spLocks noGrp="1"/>
          </p:cNvSpPr>
          <p:nvPr>
            <p:ph type="body" sz="quarter" idx="11"/>
          </p:nvPr>
        </p:nvSpPr>
        <p:spPr/>
        <p:txBody>
          <a:bodyPr/>
          <a:p>
            <a:r>
              <a:rPr lang="zh-CN" altLang="en-US"/>
              <a:t>粗糙的图表会让人怀疑制作者的水平和专业度，甚至怀疑数据的可信度</a:t>
            </a:r>
            <a:endParaRPr lang="zh-CN" altLang="en-US"/>
          </a:p>
          <a:p>
            <a:r>
              <a:rPr lang="zh-CN" altLang="en-US"/>
              <a:t>专业图表，能体现个人职业素养</a:t>
            </a:r>
            <a:endParaRPr lang="zh-CN" altLang="en-US"/>
          </a:p>
        </p:txBody>
      </p:sp>
      <p:pic>
        <p:nvPicPr>
          <p:cNvPr id="5" name="Picture"/>
          <p:cNvPicPr>
            <a:picLocks noChangeAspect="1" noChangeArrowheads="1"/>
          </p:cNvPicPr>
          <p:nvPr/>
        </p:nvPicPr>
        <p:blipFill>
          <a:blip r:embed="rId1"/>
          <a:stretch>
            <a:fillRect/>
          </a:stretch>
        </p:blipFill>
        <p:spPr>
          <a:xfrm>
            <a:off x="1134110" y="3064510"/>
            <a:ext cx="4258310" cy="2275840"/>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6402388" y="3556635"/>
            <a:ext cx="1572895" cy="1291590"/>
          </a:xfrm>
          <a:prstGeom prst="rect">
            <a:avLst/>
          </a:prstGeom>
          <a:noFill/>
          <a:ln w="9525">
            <a:noFill/>
          </a:ln>
        </p:spPr>
      </p:pic>
      <p:pic>
        <p:nvPicPr>
          <p:cNvPr id="7" name="Picture"/>
          <p:cNvPicPr>
            <a:picLocks noChangeAspect="1" noChangeArrowheads="1"/>
          </p:cNvPicPr>
          <p:nvPr/>
        </p:nvPicPr>
        <p:blipFill>
          <a:blip r:embed="rId3"/>
          <a:stretch>
            <a:fillRect/>
          </a:stretch>
        </p:blipFill>
        <p:spPr>
          <a:xfrm>
            <a:off x="9407843" y="3390583"/>
            <a:ext cx="1572895" cy="1457325"/>
          </a:xfrm>
          <a:prstGeom prst="rect">
            <a:avLst/>
          </a:prstGeom>
          <a:noFill/>
          <a:ln w="9525">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如何选择图表</a:t>
            </a:r>
            <a:endParaRPr lang="zh-CN" altLang="en-US"/>
          </a:p>
        </p:txBody>
      </p:sp>
      <p:sp>
        <p:nvSpPr>
          <p:cNvPr id="3" name="文本占位符 2"/>
          <p:cNvSpPr>
            <a:spLocks noGrp="1"/>
          </p:cNvSpPr>
          <p:nvPr>
            <p:ph type="body" sz="quarter" idx="10"/>
          </p:nvPr>
        </p:nvSpPr>
        <p:spPr/>
        <p:txBody>
          <a:bodyPr/>
          <a:p>
            <a:r>
              <a:rPr lang="zh-CN" altLang="en-US"/>
              <a:t>系统推荐</a:t>
            </a:r>
            <a:endParaRPr lang="zh-CN" altLang="en-US"/>
          </a:p>
        </p:txBody>
      </p:sp>
      <p:sp>
        <p:nvSpPr>
          <p:cNvPr id="4" name="文本占位符 3"/>
          <p:cNvSpPr>
            <a:spLocks noGrp="1"/>
          </p:cNvSpPr>
          <p:nvPr>
            <p:ph type="body" sz="quarter" idx="11"/>
          </p:nvPr>
        </p:nvSpPr>
        <p:spPr/>
        <p:txBody>
          <a:bodyPr/>
          <a:p>
            <a:r>
              <a:rPr lang="zh-CN" altLang="en-US"/>
              <a:t>系统推荐法适合于对各种类图表尚未熟悉的新手，利用系统对数据的判断，选择比较符合需求的图表</a:t>
            </a:r>
            <a:endParaRPr lang="zh-CN" altLang="en-US"/>
          </a:p>
          <a:p>
            <a:r>
              <a:rPr lang="zh-CN" altLang="en-US"/>
              <a:t> 一般来说，系统推荐的图表能满足普通要求</a:t>
            </a:r>
            <a:endParaRPr lang="zh-CN" altLang="en-US"/>
          </a:p>
        </p:txBody>
      </p:sp>
      <p:pic>
        <p:nvPicPr>
          <p:cNvPr id="7" name="Picture"/>
          <p:cNvPicPr>
            <a:picLocks noChangeAspect="1" noChangeArrowheads="1"/>
          </p:cNvPicPr>
          <p:nvPr/>
        </p:nvPicPr>
        <p:blipFill>
          <a:blip r:embed="rId1"/>
          <a:stretch>
            <a:fillRect/>
          </a:stretch>
        </p:blipFill>
        <p:spPr>
          <a:xfrm>
            <a:off x="3089593" y="2798445"/>
            <a:ext cx="1623695" cy="2608580"/>
          </a:xfrm>
          <a:prstGeom prst="rect">
            <a:avLst/>
          </a:prstGeom>
          <a:noFill/>
          <a:ln w="9525">
            <a:noFill/>
          </a:ln>
        </p:spPr>
      </p:pic>
      <p:pic>
        <p:nvPicPr>
          <p:cNvPr id="8" name="Picture"/>
          <p:cNvPicPr>
            <a:picLocks noChangeAspect="1" noChangeArrowheads="1"/>
          </p:cNvPicPr>
          <p:nvPr/>
        </p:nvPicPr>
        <p:blipFill>
          <a:blip r:embed="rId2"/>
          <a:stretch>
            <a:fillRect/>
          </a:stretch>
        </p:blipFill>
        <p:spPr>
          <a:xfrm>
            <a:off x="6639243" y="2871470"/>
            <a:ext cx="2902585" cy="2608580"/>
          </a:xfrm>
          <a:prstGeom prst="rect">
            <a:avLst/>
          </a:prstGeom>
          <a:noFill/>
          <a:ln w="9525">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如何选择图表</a:t>
            </a:r>
            <a:endParaRPr lang="zh-CN" altLang="en-US"/>
          </a:p>
        </p:txBody>
      </p:sp>
      <p:sp>
        <p:nvSpPr>
          <p:cNvPr id="3" name="文本占位符 2"/>
          <p:cNvSpPr>
            <a:spLocks noGrp="1"/>
          </p:cNvSpPr>
          <p:nvPr>
            <p:ph type="body" sz="quarter" idx="10"/>
          </p:nvPr>
        </p:nvSpPr>
        <p:spPr/>
        <p:txBody>
          <a:bodyPr/>
          <a:p>
            <a:r>
              <a:rPr lang="zh-CN" altLang="en-US"/>
              <a:t>通过业务经验选择</a:t>
            </a:r>
            <a:endParaRPr lang="zh-CN" altLang="en-US"/>
          </a:p>
        </p:txBody>
      </p:sp>
      <p:sp>
        <p:nvSpPr>
          <p:cNvPr id="4" name="文本占位符 3"/>
          <p:cNvSpPr>
            <a:spLocks noGrp="1"/>
          </p:cNvSpPr>
          <p:nvPr>
            <p:ph type="body" sz="quarter" idx="11"/>
          </p:nvPr>
        </p:nvSpPr>
        <p:spPr/>
        <p:txBody>
          <a:bodyPr/>
          <a:p>
            <a:r>
              <a:rPr lang="zh-CN" altLang="en-US"/>
              <a:t>用图表展现较为复杂的数据，或有特别的展现意图，就要依赖对图表类型的熟悉度</a:t>
            </a:r>
            <a:endParaRPr lang="zh-CN" altLang="en-US"/>
          </a:p>
        </p:txBody>
      </p:sp>
      <p:pic>
        <p:nvPicPr>
          <p:cNvPr id="9" name="Picture"/>
          <p:cNvPicPr>
            <a:picLocks noChangeAspect="1" noChangeArrowheads="1"/>
          </p:cNvPicPr>
          <p:nvPr/>
        </p:nvPicPr>
        <p:blipFill>
          <a:blip r:embed="rId1"/>
          <a:stretch>
            <a:fillRect/>
          </a:stretch>
        </p:blipFill>
        <p:spPr>
          <a:xfrm>
            <a:off x="2453958" y="2636203"/>
            <a:ext cx="4552315" cy="291528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优秀数据分析师的三个特点</a:t>
            </a:r>
            <a:endParaRPr lang="zh-CN" altLang="en-US"/>
          </a:p>
        </p:txBody>
      </p:sp>
      <p:sp>
        <p:nvSpPr>
          <p:cNvPr id="3" name="文本占位符 2"/>
          <p:cNvSpPr>
            <a:spLocks noGrp="1"/>
          </p:cNvSpPr>
          <p:nvPr>
            <p:ph type="body" sz="quarter" idx="10"/>
          </p:nvPr>
        </p:nvSpPr>
        <p:spPr/>
        <p:txBody>
          <a:bodyPr/>
          <a:p>
            <a:r>
              <a:rPr lang="zh-CN" altLang="en-US"/>
              <a:t>沟通能力</a:t>
            </a:r>
            <a:endParaRPr lang="zh-CN" altLang="en-US"/>
          </a:p>
        </p:txBody>
      </p:sp>
      <p:sp>
        <p:nvSpPr>
          <p:cNvPr id="4" name="文本占位符 3"/>
          <p:cNvSpPr>
            <a:spLocks noGrp="1"/>
          </p:cNvSpPr>
          <p:nvPr>
            <p:ph type="body" sz="quarter" idx="11"/>
          </p:nvPr>
        </p:nvSpPr>
        <p:spPr/>
        <p:txBody>
          <a:bodyPr/>
          <a:p>
            <a:r>
              <a:rPr lang="zh-CN" altLang="en-US"/>
              <a:t>具备高效听说写的能力和用数据讲故事的能力，</a:t>
            </a:r>
            <a:endParaRPr lang="zh-CN" altLang="en-US"/>
          </a:p>
          <a:p>
            <a:r>
              <a:rPr lang="zh-CN" altLang="en-US"/>
              <a:t>数据分析师总是需要通过说服产品和工程方面来改变产品，产生影响力</a:t>
            </a:r>
            <a:endParaRPr lang="zh-CN" altLang="en-US"/>
          </a:p>
        </p:txBody>
      </p:sp>
      <p:pic>
        <p:nvPicPr>
          <p:cNvPr id="6" name="Picture"/>
          <p:cNvPicPr>
            <a:picLocks noChangeAspect="1" noChangeArrowheads="1"/>
          </p:cNvPicPr>
          <p:nvPr/>
        </p:nvPicPr>
        <p:blipFill>
          <a:blip r:embed="rId1"/>
          <a:stretch>
            <a:fillRect/>
          </a:stretch>
        </p:blipFill>
        <p:spPr>
          <a:xfrm>
            <a:off x="2781935" y="2535873"/>
            <a:ext cx="5334000" cy="3989705"/>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常用的图表类型</a:t>
            </a:r>
            <a:endParaRPr lang="zh-CN" altLang="en-US"/>
          </a:p>
        </p:txBody>
      </p:sp>
      <p:sp>
        <p:nvSpPr>
          <p:cNvPr id="3" name="文本占位符 2"/>
          <p:cNvSpPr>
            <a:spLocks noGrp="1"/>
          </p:cNvSpPr>
          <p:nvPr>
            <p:ph type="body" sz="quarter" idx="10"/>
          </p:nvPr>
        </p:nvSpPr>
        <p:spPr/>
        <p:txBody>
          <a:bodyPr/>
          <a:p>
            <a:r>
              <a:rPr lang="zh-CN" altLang="en-US"/>
              <a:t>柱形图</a:t>
            </a:r>
            <a:endParaRPr lang="zh-CN" altLang="en-US"/>
          </a:p>
        </p:txBody>
      </p:sp>
      <p:sp>
        <p:nvSpPr>
          <p:cNvPr id="4" name="文本占位符 3"/>
          <p:cNvSpPr>
            <a:spLocks noGrp="1"/>
          </p:cNvSpPr>
          <p:nvPr>
            <p:ph type="body" sz="quarter" idx="11"/>
          </p:nvPr>
        </p:nvSpPr>
        <p:spPr/>
        <p:txBody>
          <a:bodyPr/>
          <a:p>
            <a:r>
              <a:rPr lang="zh-CN" altLang="en-US"/>
              <a:t>1.簇状柱形图</a:t>
            </a:r>
            <a:endParaRPr lang="zh-CN" altLang="en-US"/>
          </a:p>
          <a:p>
            <a:r>
              <a:rPr lang="zh-CN" altLang="en-US"/>
              <a:t>普通的柱形图可以用来对比多个项目的值、或项目随时间推移的变化。</a:t>
            </a:r>
            <a:endParaRPr lang="zh-CN" altLang="en-US"/>
          </a:p>
          <a:p>
            <a:r>
              <a:rPr lang="zh-CN" altLang="en-US"/>
              <a:t>如下图所示，通过柱条的高低快速了解和对比A、B两款商品在不同城市的销量。</a:t>
            </a:r>
            <a:endParaRPr lang="zh-CN" altLang="en-US"/>
          </a:p>
        </p:txBody>
      </p:sp>
      <p:pic>
        <p:nvPicPr>
          <p:cNvPr id="10" name="Picture"/>
          <p:cNvPicPr>
            <a:picLocks noChangeAspect="1" noChangeArrowheads="1"/>
          </p:cNvPicPr>
          <p:nvPr/>
        </p:nvPicPr>
        <p:blipFill>
          <a:blip r:embed="rId1"/>
          <a:stretch>
            <a:fillRect/>
          </a:stretch>
        </p:blipFill>
        <p:spPr>
          <a:xfrm>
            <a:off x="2158048" y="3138170"/>
            <a:ext cx="3977005" cy="2621280"/>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堆积柱形图是将数据叠加到一根柱形上，通过柱形叠加的高度，判断数据总量的对比。</a:t>
            </a:r>
            <a:endParaRPr lang="zh-CN" altLang="en-US"/>
          </a:p>
          <a:p>
            <a:r>
              <a:rPr lang="zh-CN" altLang="en-US"/>
              <a:t>如下图所示，通过对比各城市的柱形条高度，可以快速判断A、B两产品在各城市的销量总量大小。</a:t>
            </a:r>
            <a:endParaRPr lang="zh-CN" altLang="en-US"/>
          </a:p>
        </p:txBody>
      </p:sp>
      <p:sp>
        <p:nvSpPr>
          <p:cNvPr id="8" name="标题 7"/>
          <p:cNvSpPr>
            <a:spLocks noGrp="1"/>
          </p:cNvSpPr>
          <p:nvPr>
            <p:ph type="title"/>
          </p:nvPr>
        </p:nvSpPr>
        <p:spPr/>
        <p:txBody>
          <a:bodyPr/>
          <a:p>
            <a:r>
              <a:rPr lang="zh-CN" altLang="en-US"/>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柱形图</a:t>
            </a:r>
            <a:endParaRPr lang="zh-CN" altLang="en-US"/>
          </a:p>
        </p:txBody>
      </p:sp>
      <p:pic>
        <p:nvPicPr>
          <p:cNvPr id="11" name="Picture"/>
          <p:cNvPicPr>
            <a:picLocks noChangeAspect="1" noChangeArrowheads="1"/>
          </p:cNvPicPr>
          <p:nvPr/>
        </p:nvPicPr>
        <p:blipFill>
          <a:blip r:embed="rId1"/>
          <a:stretch>
            <a:fillRect/>
          </a:stretch>
        </p:blipFill>
        <p:spPr>
          <a:xfrm>
            <a:off x="1900873" y="2779078"/>
            <a:ext cx="3964305" cy="2557145"/>
          </a:xfrm>
          <a:prstGeom prst="rect">
            <a:avLst/>
          </a:prstGeom>
          <a:noFill/>
          <a:ln w="9525">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endParaRPr lang="zh-CN" altLang="en-US"/>
          </a:p>
          <a:p>
            <a:r>
              <a:rPr lang="zh-CN" altLang="en-US"/>
              <a:t>1.百分比堆积柱形图</a:t>
            </a:r>
            <a:endParaRPr lang="zh-CN" altLang="en-US"/>
          </a:p>
          <a:p>
            <a:r>
              <a:rPr lang="zh-CN" altLang="en-US"/>
              <a:t>将数据叠加到一柱形上，每根柱形的总值都是100%，各项数据在柱条中占据了一定比例的长度</a:t>
            </a:r>
            <a:endParaRPr lang="zh-CN" altLang="en-US"/>
          </a:p>
          <a:p>
            <a:r>
              <a:rPr lang="zh-CN" altLang="en-US"/>
              <a:t>如下图所示，显示了A、B产品在各城市销量的百分比大小。从而可以判断，这两款产品在不同城市中谁是销售主力。</a:t>
            </a:r>
            <a:endParaRPr lang="zh-CN" altLang="en-US"/>
          </a:p>
        </p:txBody>
      </p:sp>
      <p:pic>
        <p:nvPicPr>
          <p:cNvPr id="12" name="Picture"/>
          <p:cNvPicPr>
            <a:picLocks noChangeAspect="1" noChangeArrowheads="1"/>
          </p:cNvPicPr>
          <p:nvPr/>
        </p:nvPicPr>
        <p:blipFill>
          <a:blip r:embed="rId1"/>
          <a:stretch>
            <a:fillRect/>
          </a:stretch>
        </p:blipFill>
        <p:spPr>
          <a:xfrm>
            <a:off x="3260725" y="3523298"/>
            <a:ext cx="3670300" cy="2544445"/>
          </a:xfrm>
          <a:prstGeom prst="rect">
            <a:avLst/>
          </a:prstGeom>
          <a:noFill/>
          <a:ln w="9525">
            <a:noFill/>
          </a:ln>
        </p:spPr>
      </p:pic>
      <p:sp>
        <p:nvSpPr>
          <p:cNvPr id="8" name="标题 7"/>
          <p:cNvSpPr>
            <a:spLocks noGrp="1"/>
          </p:cNvSpPr>
          <p:nvPr>
            <p:ph type="title"/>
          </p:nvPr>
        </p:nvSpPr>
        <p:spPr/>
        <p:txBody>
          <a:bodyPr/>
          <a:p>
            <a:r>
              <a:rPr lang="zh-CN" altLang="en-US"/>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柱形图</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1.柱形图与条形图区别</a:t>
            </a:r>
            <a:endParaRPr lang="zh-CN" altLang="en-US"/>
          </a:p>
          <a:p>
            <a:r>
              <a:rPr lang="zh-CN" altLang="en-US"/>
              <a:t>条形图与柱形图十分相似，只是柱条方向不同而已。它们的主要区别如下：</a:t>
            </a:r>
            <a:endParaRPr lang="zh-CN" altLang="en-US"/>
          </a:p>
          <a:p>
            <a:r>
              <a:rPr lang="zh-CN" altLang="en-US"/>
              <a:t>•柱形图表示含负数数据</a:t>
            </a:r>
            <a:endParaRPr lang="zh-CN" altLang="en-US"/>
          </a:p>
          <a:p>
            <a:r>
              <a:rPr lang="zh-CN" altLang="en-US"/>
              <a:t>如果数据存在负数，选择柱形图较合适，柱形图中，位于X轴下方的数据条能很自然地表达负数。</a:t>
            </a:r>
            <a:endParaRPr lang="zh-CN" altLang="en-US"/>
          </a:p>
          <a:p>
            <a:r>
              <a:rPr lang="zh-CN" altLang="en-US"/>
              <a:t>而条形图的负数展示在左边，不直观</a:t>
            </a:r>
            <a:endParaRPr lang="zh-CN" altLang="en-US"/>
          </a:p>
        </p:txBody>
      </p:sp>
      <p:pic>
        <p:nvPicPr>
          <p:cNvPr id="13" name="Picture"/>
          <p:cNvPicPr>
            <a:picLocks noChangeAspect="1" noChangeArrowheads="1"/>
          </p:cNvPicPr>
          <p:nvPr/>
        </p:nvPicPr>
        <p:blipFill>
          <a:blip r:embed="rId1"/>
          <a:stretch>
            <a:fillRect/>
          </a:stretch>
        </p:blipFill>
        <p:spPr>
          <a:xfrm>
            <a:off x="3679190" y="3871913"/>
            <a:ext cx="4833620" cy="2685415"/>
          </a:xfrm>
          <a:prstGeom prst="rect">
            <a:avLst/>
          </a:prstGeom>
          <a:noFill/>
          <a:ln w="9525">
            <a:noFill/>
          </a:ln>
        </p:spPr>
      </p:pic>
      <p:sp>
        <p:nvSpPr>
          <p:cNvPr id="8" name="标题 7"/>
          <p:cNvSpPr>
            <a:spLocks noGrp="1"/>
          </p:cNvSpPr>
          <p:nvPr>
            <p:ph type="title"/>
          </p:nvPr>
        </p:nvSpPr>
        <p:spPr/>
        <p:txBody>
          <a:bodyPr/>
          <a:p>
            <a:r>
              <a:rPr lang="zh-CN" altLang="en-US"/>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柱形图</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•条形图适用于类别名称长的数据</a:t>
            </a:r>
            <a:endParaRPr lang="zh-CN" altLang="en-US"/>
          </a:p>
        </p:txBody>
      </p:sp>
      <p:pic>
        <p:nvPicPr>
          <p:cNvPr id="14" name="Picture"/>
          <p:cNvPicPr>
            <a:picLocks noChangeAspect="1" noChangeArrowheads="1"/>
          </p:cNvPicPr>
          <p:nvPr/>
        </p:nvPicPr>
        <p:blipFill>
          <a:blip r:embed="rId1"/>
          <a:stretch>
            <a:fillRect/>
          </a:stretch>
        </p:blipFill>
        <p:spPr>
          <a:xfrm>
            <a:off x="2536190" y="2141538"/>
            <a:ext cx="5334000" cy="1901825"/>
          </a:xfrm>
          <a:prstGeom prst="rect">
            <a:avLst/>
          </a:prstGeom>
          <a:noFill/>
          <a:ln w="9525">
            <a:noFill/>
          </a:ln>
        </p:spPr>
      </p:pic>
      <p:sp>
        <p:nvSpPr>
          <p:cNvPr id="8" name="标题 7"/>
          <p:cNvSpPr>
            <a:spLocks noGrp="1"/>
          </p:cNvSpPr>
          <p:nvPr>
            <p:ph type="title"/>
          </p:nvPr>
        </p:nvSpPr>
        <p:spPr/>
        <p:txBody>
          <a:bodyPr/>
          <a:p>
            <a:r>
              <a:rPr lang="zh-CN" altLang="en-US"/>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柱形图</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•条形图更能展现大量数据</a:t>
            </a:r>
            <a:endParaRPr lang="zh-CN" altLang="en-US"/>
          </a:p>
          <a:p>
            <a:r>
              <a:rPr lang="zh-CN" altLang="en-US"/>
              <a:t>常用文档如A4纸，长大于宽，柱形图展示多项目数据，显得较拥挤。</a:t>
            </a:r>
            <a:endParaRPr lang="zh-CN" altLang="en-US"/>
          </a:p>
          <a:p>
            <a:r>
              <a:rPr lang="zh-CN" altLang="en-US"/>
              <a:t>用条形图展现大量数据，充分利用文档垂直方向的空间</a:t>
            </a:r>
            <a:endParaRPr lang="zh-CN" altLang="en-US"/>
          </a:p>
        </p:txBody>
      </p:sp>
      <p:pic>
        <p:nvPicPr>
          <p:cNvPr id="15" name="Picture"/>
          <p:cNvPicPr>
            <a:picLocks noChangeAspect="1" noChangeArrowheads="1"/>
          </p:cNvPicPr>
          <p:nvPr/>
        </p:nvPicPr>
        <p:blipFill>
          <a:blip r:embed="rId1"/>
          <a:stretch>
            <a:fillRect/>
          </a:stretch>
        </p:blipFill>
        <p:spPr>
          <a:xfrm>
            <a:off x="3815715" y="2899093"/>
            <a:ext cx="2813050" cy="3465195"/>
          </a:xfrm>
          <a:prstGeom prst="rect">
            <a:avLst/>
          </a:prstGeom>
          <a:noFill/>
          <a:ln w="9525">
            <a:noFill/>
          </a:ln>
        </p:spPr>
      </p:pic>
      <p:sp>
        <p:nvSpPr>
          <p:cNvPr id="8" name="标题 7"/>
          <p:cNvSpPr>
            <a:spLocks noGrp="1"/>
          </p:cNvSpPr>
          <p:nvPr>
            <p:ph type="title"/>
          </p:nvPr>
        </p:nvSpPr>
        <p:spPr/>
        <p:txBody>
          <a:bodyPr/>
          <a:p>
            <a:r>
              <a:rPr lang="zh-CN" altLang="en-US"/>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柱形图</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常用的图表类型</a:t>
            </a:r>
            <a:endParaRPr lang="zh-CN" altLang="en-US"/>
          </a:p>
        </p:txBody>
      </p:sp>
      <p:sp>
        <p:nvSpPr>
          <p:cNvPr id="3" name="文本占位符 2"/>
          <p:cNvSpPr>
            <a:spLocks noGrp="1"/>
          </p:cNvSpPr>
          <p:nvPr>
            <p:ph type="body" sz="quarter" idx="10"/>
          </p:nvPr>
        </p:nvSpPr>
        <p:spPr/>
        <p:txBody>
          <a:bodyPr/>
          <a:p>
            <a:r>
              <a:rPr lang="zh-CN" altLang="en-US"/>
              <a:t>折线图</a:t>
            </a:r>
            <a:endParaRPr lang="zh-CN" altLang="en-US"/>
          </a:p>
        </p:txBody>
      </p:sp>
      <p:sp>
        <p:nvSpPr>
          <p:cNvPr id="4" name="文本占位符 3"/>
          <p:cNvSpPr>
            <a:spLocks noGrp="1"/>
          </p:cNvSpPr>
          <p:nvPr>
            <p:ph type="body" sz="quarter" idx="11"/>
          </p:nvPr>
        </p:nvSpPr>
        <p:spPr/>
        <p:txBody>
          <a:bodyPr/>
          <a:p>
            <a:r>
              <a:rPr lang="zh-CN" altLang="en-US"/>
              <a:t>折线图用来表现不同数据的趋势，效果如下图所示。</a:t>
            </a:r>
            <a:endParaRPr lang="zh-CN" altLang="en-US"/>
          </a:p>
          <a:p>
            <a:r>
              <a:rPr lang="zh-CN" altLang="en-US"/>
              <a:t>从图中可以判断北京店和上海店的业绩趋势、最高点、最低点。</a:t>
            </a:r>
            <a:endParaRPr lang="zh-CN" altLang="en-US"/>
          </a:p>
        </p:txBody>
      </p:sp>
      <p:pic>
        <p:nvPicPr>
          <p:cNvPr id="16" name="Picture"/>
          <p:cNvPicPr>
            <a:picLocks noChangeAspect="1" noChangeArrowheads="1"/>
          </p:cNvPicPr>
          <p:nvPr/>
        </p:nvPicPr>
        <p:blipFill>
          <a:blip r:embed="rId1"/>
          <a:stretch>
            <a:fillRect/>
          </a:stretch>
        </p:blipFill>
        <p:spPr>
          <a:xfrm>
            <a:off x="2618105" y="2784793"/>
            <a:ext cx="5334000" cy="2618105"/>
          </a:xfrm>
          <a:prstGeom prst="rect">
            <a:avLst/>
          </a:prstGeom>
          <a:noFill/>
          <a:ln w="9525">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1.堆积折线图：</a:t>
            </a:r>
            <a:endParaRPr lang="zh-CN" altLang="en-US"/>
          </a:p>
          <a:p>
            <a:r>
              <a:rPr lang="zh-CN" altLang="en-US"/>
              <a:t>堆积折线图可以反映所有数据项目的总值随时间变化趋势</a:t>
            </a:r>
            <a:endParaRPr lang="zh-CN" altLang="en-US"/>
          </a:p>
          <a:p>
            <a:r>
              <a:rPr lang="zh-CN" altLang="en-US"/>
              <a:t>如下图所示，乍一看，堆积折线图和折线图没有什么区别，但是观察Y轴值，两者其实是有区别的。</a:t>
            </a:r>
            <a:endParaRPr lang="zh-CN" altLang="en-US"/>
          </a:p>
        </p:txBody>
      </p:sp>
      <p:pic>
        <p:nvPicPr>
          <p:cNvPr id="17" name="Picture"/>
          <p:cNvPicPr>
            <a:picLocks noChangeAspect="1" noChangeArrowheads="1"/>
          </p:cNvPicPr>
          <p:nvPr/>
        </p:nvPicPr>
        <p:blipFill>
          <a:blip r:embed="rId1"/>
          <a:stretch>
            <a:fillRect/>
          </a:stretch>
        </p:blipFill>
        <p:spPr>
          <a:xfrm>
            <a:off x="2791460" y="3739833"/>
            <a:ext cx="5334000" cy="176466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折线图</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1.百分比堆积折线图：</a:t>
            </a:r>
            <a:endParaRPr lang="zh-CN" altLang="en-US"/>
          </a:p>
          <a:p>
            <a:r>
              <a:rPr lang="zh-CN" altLang="en-US"/>
              <a:t>用来表现数据项目所占百分比随时间变化的趋势</a:t>
            </a:r>
            <a:endParaRPr lang="zh-CN" altLang="en-US"/>
          </a:p>
          <a:p>
            <a:r>
              <a:rPr lang="zh-CN" altLang="en-US"/>
              <a:t>如下图所示，每个时间点上，两店的总业绩为100%，同时可以看出北京店在不同时间点的业绩占比</a:t>
            </a:r>
            <a:endParaRPr lang="zh-CN" altLang="en-US"/>
          </a:p>
        </p:txBody>
      </p:sp>
      <p:pic>
        <p:nvPicPr>
          <p:cNvPr id="18" name="Picture"/>
          <p:cNvPicPr>
            <a:picLocks noChangeAspect="1" noChangeArrowheads="1"/>
          </p:cNvPicPr>
          <p:nvPr/>
        </p:nvPicPr>
        <p:blipFill>
          <a:blip r:embed="rId1"/>
          <a:stretch>
            <a:fillRect/>
          </a:stretch>
        </p:blipFill>
        <p:spPr>
          <a:xfrm>
            <a:off x="2788285" y="3228975"/>
            <a:ext cx="5140960" cy="2646680"/>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饼图</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1.普通饼图用来展示各数据项目的比例</a:t>
            </a:r>
            <a:endParaRPr lang="zh-CN" altLang="en-US"/>
          </a:p>
        </p:txBody>
      </p:sp>
      <p:pic>
        <p:nvPicPr>
          <p:cNvPr id="19" name="Picture"/>
          <p:cNvPicPr>
            <a:picLocks noChangeAspect="1" noChangeArrowheads="1"/>
          </p:cNvPicPr>
          <p:nvPr/>
        </p:nvPicPr>
        <p:blipFill>
          <a:blip r:embed="rId1"/>
          <a:stretch>
            <a:fillRect/>
          </a:stretch>
        </p:blipFill>
        <p:spPr>
          <a:xfrm>
            <a:off x="2449513" y="2207260"/>
            <a:ext cx="2301875" cy="2570480"/>
          </a:xfrm>
          <a:prstGeom prst="rect">
            <a:avLst/>
          </a:prstGeom>
          <a:noFill/>
          <a:ln w="9525">
            <a:noFill/>
          </a:ln>
        </p:spPr>
      </p:pic>
      <p:sp>
        <p:nvSpPr>
          <p:cNvPr id="8" name="标题 7"/>
          <p:cNvSpPr>
            <a:spLocks noGrp="1"/>
          </p:cNvSpPr>
          <p:nvPr>
            <p:ph type="title"/>
          </p:nvPr>
        </p:nvSpPr>
        <p:spPr/>
        <p:txBody>
          <a:bodyPr/>
          <a:p>
            <a:r>
              <a:rPr lang="zh-CN" altLang="en-US">
                <a:sym typeface="+mn-ea"/>
              </a:rPr>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饼图</a:t>
            </a:r>
            <a:endParaRPr lang="zh-CN" altLang="en-US"/>
          </a:p>
        </p:txBody>
      </p:sp>
    </p:spTree>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16935</Words>
  <Application>WPS 演示</Application>
  <PresentationFormat>宽屏</PresentationFormat>
  <Paragraphs>1583</Paragraphs>
  <Slides>208</Slides>
  <Notes>7</Notes>
  <HiddenSlides>0</HiddenSlides>
  <MMClips>0</MMClips>
  <ScaleCrop>false</ScaleCrop>
  <HeadingPairs>
    <vt:vector size="6" baseType="variant">
      <vt:variant>
        <vt:lpstr>已用的字体</vt:lpstr>
      </vt:variant>
      <vt:variant>
        <vt:i4>16</vt:i4>
      </vt:variant>
      <vt:variant>
        <vt:lpstr>主题</vt:lpstr>
      </vt:variant>
      <vt:variant>
        <vt:i4>8</vt:i4>
      </vt:variant>
      <vt:variant>
        <vt:lpstr>幻灯片标题</vt:lpstr>
      </vt:variant>
      <vt:variant>
        <vt:i4>208</vt:i4>
      </vt:variant>
    </vt:vector>
  </HeadingPairs>
  <TitlesOfParts>
    <vt:vector size="232"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Alibaba PuHuiTi M</vt:lpstr>
      <vt:lpstr>Segoe UI Light</vt:lpstr>
      <vt:lpstr>微软雅黑 Light</vt:lpstr>
      <vt:lpstr>等线</vt:lpstr>
      <vt:lpstr>Arial Unicode MS</vt:lpstr>
      <vt:lpstr>封面2</vt:lpstr>
      <vt:lpstr>目录</vt:lpstr>
      <vt:lpstr>学习目标</vt:lpstr>
      <vt:lpstr>章节页版式（一级+二级标题）</vt:lpstr>
      <vt:lpstr>章节页版式（一级标题）</vt:lpstr>
      <vt:lpstr>正文设计方案</vt:lpstr>
      <vt:lpstr>5_结束页设计方案</vt:lpstr>
      <vt:lpstr>1_章节页版式（一级标题）</vt:lpstr>
      <vt:lpstr>Excel数据分析</vt:lpstr>
      <vt:lpstr>PowerPoint 演示文稿</vt:lpstr>
      <vt:lpstr>PowerPoint 演示文稿</vt:lpstr>
      <vt:lpstr>什么是数据</vt:lpstr>
      <vt:lpstr>数据分析可以做什么</vt:lpstr>
      <vt:lpstr>数据分析在不同行业可以做什么</vt:lpstr>
      <vt:lpstr>优秀数据分析师的三个特点</vt:lpstr>
      <vt:lpstr>优秀数据分析师的三个特点</vt:lpstr>
      <vt:lpstr>优秀数据分析师的三个特点</vt:lpstr>
      <vt:lpstr>数据分析工作的四大步骤</vt:lpstr>
      <vt:lpstr>数据分析工作的四大步骤</vt:lpstr>
      <vt:lpstr>数据分析工作的四大步骤</vt:lpstr>
      <vt:lpstr>数据分析工作的四大步骤</vt:lpstr>
      <vt:lpstr>数据分析相关的工具介绍</vt:lpstr>
      <vt:lpstr>Linux的目录结构</vt:lpstr>
      <vt:lpstr>PowerPoint 演示文稿</vt:lpstr>
      <vt:lpstr>Excel简介</vt:lpstr>
      <vt:lpstr>为什么要学习Excel</vt:lpstr>
      <vt:lpstr>Excel进行数据分析的优势</vt:lpstr>
      <vt:lpstr>Excel进行数据分析的缺点</vt:lpstr>
      <vt:lpstr>Excel数据分析课程内容简介</vt:lpstr>
      <vt:lpstr>数据分析概述</vt:lpstr>
      <vt:lpstr>PowerPoint 演示文稿</vt:lpstr>
      <vt:lpstr>了解Excel的版本与安装</vt:lpstr>
      <vt:lpstr>了解Excel的版本与安装</vt:lpstr>
      <vt:lpstr>Excel表格操作要点</vt:lpstr>
      <vt:lpstr>Excel表格操作要点</vt:lpstr>
      <vt:lpstr>Excel表格操作要点</vt:lpstr>
      <vt:lpstr>Excel表格操作要点</vt:lpstr>
      <vt:lpstr>Excel表格操作要点</vt:lpstr>
      <vt:lpstr>Excel中提高效率的常用功能</vt:lpstr>
      <vt:lpstr>Excel中提高效率的常用功能</vt:lpstr>
      <vt:lpstr>Excel中提高效率的常用功能</vt:lpstr>
      <vt:lpstr>Excel中提高效率的常用功能</vt:lpstr>
      <vt:lpstr>分列功能</vt:lpstr>
      <vt:lpstr>分列功能</vt:lpstr>
      <vt:lpstr>Excel数据分析简介</vt:lpstr>
      <vt:lpstr>PowerPoint 演示文稿</vt:lpstr>
      <vt:lpstr>数据处理的必要性</vt:lpstr>
      <vt:lpstr>数据处理的必要性</vt:lpstr>
      <vt:lpstr>数据处理的必要性</vt:lpstr>
      <vt:lpstr>数据引用</vt:lpstr>
      <vt:lpstr>数据引用</vt:lpstr>
      <vt:lpstr>数据引用</vt:lpstr>
      <vt:lpstr>数据引用</vt:lpstr>
      <vt:lpstr>数据引用</vt:lpstr>
      <vt:lpstr>数据引用</vt:lpstr>
      <vt:lpstr>数据引用</vt:lpstr>
      <vt:lpstr>数据引用</vt:lpstr>
      <vt:lpstr>数据清洗</vt:lpstr>
      <vt:lpstr>数据清洗</vt:lpstr>
      <vt:lpstr>数据清洗</vt:lpstr>
      <vt:lpstr>数据清洗</vt:lpstr>
      <vt:lpstr>数据清洗</vt:lpstr>
      <vt:lpstr>数据清洗</vt:lpstr>
      <vt:lpstr>数据加工</vt:lpstr>
      <vt:lpstr>数据加工</vt:lpstr>
      <vt:lpstr>数据加工</vt:lpstr>
      <vt:lpstr>数据加工</vt:lpstr>
      <vt:lpstr>数据加工</vt:lpstr>
      <vt:lpstr>数据加工</vt:lpstr>
      <vt:lpstr>数据加工</vt:lpstr>
      <vt:lpstr>数据加工</vt:lpstr>
      <vt:lpstr>数据加工</vt:lpstr>
      <vt:lpstr>Excel的基本操作</vt:lpstr>
      <vt:lpstr>PowerPoint 演示文稿</vt:lpstr>
      <vt:lpstr>数据排序</vt:lpstr>
      <vt:lpstr>数据排序</vt:lpstr>
      <vt:lpstr>数据排序</vt:lpstr>
      <vt:lpstr>数据排序</vt:lpstr>
      <vt:lpstr>数据筛选</vt:lpstr>
      <vt:lpstr>数据筛选</vt:lpstr>
      <vt:lpstr>数据筛选</vt:lpstr>
      <vt:lpstr>数据筛选</vt:lpstr>
      <vt:lpstr>数据筛选</vt:lpstr>
      <vt:lpstr>Excel数据处理</vt:lpstr>
      <vt:lpstr>PowerPoint 演示文稿</vt:lpstr>
      <vt:lpstr>函数的基本构成</vt:lpstr>
      <vt:lpstr>函数的基本构成</vt:lpstr>
      <vt:lpstr>函数的基本构成</vt:lpstr>
      <vt:lpstr>函数的基本构成</vt:lpstr>
      <vt:lpstr>函数的基本构成</vt:lpstr>
      <vt:lpstr>Excel数据统计</vt:lpstr>
      <vt:lpstr>PowerPoint 演示文稿</vt:lpstr>
      <vt:lpstr>为什么使用图表</vt:lpstr>
      <vt:lpstr>为什么使用图表</vt:lpstr>
      <vt:lpstr>为什么使用图表</vt:lpstr>
      <vt:lpstr>如何选择图表</vt:lpstr>
      <vt:lpstr>如何选择图表</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Excel常用函数</vt:lpstr>
      <vt:lpstr>PowerPoint 演示文稿</vt:lpstr>
      <vt:lpstr>Excel图表创建</vt:lpstr>
      <vt:lpstr>Excel图表创建</vt:lpstr>
      <vt:lpstr>Excel图表创建</vt:lpstr>
      <vt:lpstr>Excel图表创建</vt:lpstr>
      <vt:lpstr>Excel图表创建</vt:lpstr>
      <vt:lpstr>Excel图表创建</vt:lpstr>
      <vt:lpstr>Excel图表创建</vt:lpstr>
      <vt:lpstr>Excel图表创建</vt:lpstr>
      <vt:lpstr>图表编辑</vt:lpstr>
      <vt:lpstr>图表编辑</vt:lpstr>
      <vt:lpstr>图表编辑</vt:lpstr>
      <vt:lpstr>图表编辑</vt:lpstr>
      <vt:lpstr>图表编辑</vt:lpstr>
      <vt:lpstr>编辑数据系列</vt:lpstr>
      <vt:lpstr>编辑数据系列</vt:lpstr>
      <vt:lpstr>编辑数据系列</vt:lpstr>
      <vt:lpstr>编辑数据系列</vt:lpstr>
      <vt:lpstr>编辑数据系列</vt:lpstr>
      <vt:lpstr>编辑数据系列</vt:lpstr>
      <vt:lpstr>编辑数据系列</vt:lpstr>
      <vt:lpstr>编辑数据系列</vt:lpstr>
      <vt:lpstr>编辑数据系列</vt:lpstr>
      <vt:lpstr>编辑图例</vt:lpstr>
      <vt:lpstr>添加坐标轴标题</vt:lpstr>
      <vt:lpstr>添加数据标签</vt:lpstr>
      <vt:lpstr>添加数据标签</vt:lpstr>
      <vt:lpstr>添加数据标签</vt:lpstr>
      <vt:lpstr>格式化图表</vt:lpstr>
      <vt:lpstr>格式化图表</vt:lpstr>
      <vt:lpstr>格式化图表</vt:lpstr>
      <vt:lpstr>格式化图表</vt:lpstr>
      <vt:lpstr>格式化图表</vt:lpstr>
      <vt:lpstr>格式化图表</vt:lpstr>
      <vt:lpstr>Excel图表类型</vt:lpstr>
      <vt:lpstr>PowerPoint 演示文稿</vt:lpstr>
      <vt:lpstr>数据透视表对原始数据的要求</vt:lpstr>
      <vt:lpstr>数据透视表对原始数据的要求</vt:lpstr>
      <vt:lpstr>数据透视表对原始数据的要求</vt:lpstr>
      <vt:lpstr>数据透视表对原始数据的要求</vt:lpstr>
      <vt:lpstr>数据透视表对原始数据的要求</vt:lpstr>
      <vt:lpstr>创建数据透视表</vt:lpstr>
      <vt:lpstr>创建数据透视表</vt:lpstr>
      <vt:lpstr>数据透视表字段布局</vt:lpstr>
      <vt:lpstr>数据透视表字段布局</vt:lpstr>
      <vt:lpstr>PowerPoint 演示文稿</vt:lpstr>
      <vt:lpstr>PowerPoint 演示文稿</vt:lpstr>
      <vt:lpstr>数据透视表字段布局</vt:lpstr>
      <vt:lpstr>数据透视表字段布局</vt:lpstr>
      <vt:lpstr>数据透视表字段布局</vt:lpstr>
      <vt:lpstr>数据透视表字段布局</vt:lpstr>
      <vt:lpstr>数据透视图</vt:lpstr>
      <vt:lpstr>数据透视图</vt:lpstr>
      <vt:lpstr>数据透视图</vt:lpstr>
      <vt:lpstr>数据透视图</vt:lpstr>
      <vt:lpstr>Excel图表使用</vt:lpstr>
      <vt:lpstr>PowerPoint 演示文稿</vt:lpstr>
      <vt:lpstr>会员分析概述</vt:lpstr>
      <vt:lpstr>会员分析的作用</vt:lpstr>
      <vt:lpstr>会员分析的作用</vt:lpstr>
      <vt:lpstr>会员分析的作用</vt:lpstr>
      <vt:lpstr>会员分析的业务指标</vt:lpstr>
      <vt:lpstr>会员分析的业务指标</vt:lpstr>
      <vt:lpstr>会员分析的业务指标</vt:lpstr>
      <vt:lpstr>会员存量与增量分析</vt:lpstr>
      <vt:lpstr>会员存量与增量分析</vt:lpstr>
      <vt:lpstr>会员存量与增量分析</vt:lpstr>
      <vt:lpstr>会员存量与增量分析</vt:lpstr>
      <vt:lpstr>会员存量与增量分析</vt:lpstr>
      <vt:lpstr>会员存量与增量分析</vt:lpstr>
      <vt:lpstr>会员存量与增量分析</vt:lpstr>
      <vt:lpstr>会员消费分析</vt:lpstr>
      <vt:lpstr>会员消费分析</vt:lpstr>
      <vt:lpstr>会员消费分析</vt:lpstr>
      <vt:lpstr>会员消费分析</vt:lpstr>
      <vt:lpstr>会员存量增量分析</vt:lpstr>
      <vt:lpstr>会员存量增量分析</vt:lpstr>
      <vt:lpstr>会员存量增量分析</vt:lpstr>
      <vt:lpstr>会员存量增量分析</vt:lpstr>
      <vt:lpstr>会员存量增量分析</vt:lpstr>
      <vt:lpstr>会员存量增量分析</vt:lpstr>
      <vt:lpstr>会员存量增量分析</vt:lpstr>
      <vt:lpstr>会员存量增量分析</vt:lpstr>
      <vt:lpstr>会员存量增量分析</vt:lpstr>
      <vt:lpstr>会员存量增量分析</vt:lpstr>
      <vt:lpstr>增量等级分布分析</vt:lpstr>
      <vt:lpstr>增量等级分布分析</vt:lpstr>
      <vt:lpstr>增量等级分布分析</vt:lpstr>
      <vt:lpstr>增量等级分布分析</vt:lpstr>
      <vt:lpstr>增量等级分布分析</vt:lpstr>
      <vt:lpstr>增量等级分布分析</vt:lpstr>
      <vt:lpstr>增量等级分布分析</vt:lpstr>
      <vt:lpstr>增量等级分布分析</vt:lpstr>
      <vt:lpstr>增量等级分布分析</vt:lpstr>
      <vt:lpstr>增量等级分布分析</vt:lpstr>
      <vt:lpstr>Excel数据透视表</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syz</cp:lastModifiedBy>
  <cp:revision>294</cp:revision>
  <dcterms:created xsi:type="dcterms:W3CDTF">2020-03-31T02:23:00Z</dcterms:created>
  <dcterms:modified xsi:type="dcterms:W3CDTF">2021-05-29T01:13:08Z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EBD0FA7E4443420E99B8193823265198</vt:lpwstr>
  </property>
  <property fmtid="{D5CDD505-2E9C-101B-9397-08002B2CF9AE}" pid="3" name="KSOProductBuildVer">
    <vt:lpwstr>2052-11.1.0.10495</vt:lpwstr>
  </property>
</Properties>
</file>